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arlow Condensed Bold" pitchFamily="2" charset="77"/>
      <p:regular r:id="rId15"/>
      <p:bold r:id="rId16"/>
    </p:embeddedFont>
    <p:embeddedFont>
      <p:font typeface="Canva Sans" panose="020B0503030501040103" pitchFamily="34" charset="0"/>
      <p:regular r:id="rId17"/>
    </p:embeddedFont>
    <p:embeddedFont>
      <p:font typeface="Canva Sans Bold" panose="020B0803030501040103" pitchFamily="34" charset="0"/>
      <p:regular r:id="rId18"/>
      <p:bold r:id="rId19"/>
    </p:embeddedFont>
    <p:embeddedFont>
      <p:font typeface="Prompt" pitchFamily="2" charset="-34"/>
      <p:regular r:id="rId20"/>
      <p:bold r:id="rId21"/>
      <p:italic r:id="rId22"/>
      <p:boldItalic r:id="rId23"/>
    </p:embeddedFont>
    <p:embeddedFont>
      <p:font typeface="Prompt Bold" pitchFamily="2" charset="-34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62" autoAdjust="0"/>
  </p:normalViewPr>
  <p:slideViewPr>
    <p:cSldViewPr>
      <p:cViewPr varScale="1">
        <p:scale>
          <a:sx n="72" d="100"/>
          <a:sy n="72" d="100"/>
        </p:scale>
        <p:origin x="66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8.svg"/><Relationship Id="rId7" Type="http://schemas.openxmlformats.org/officeDocument/2006/relationships/image" Target="../media/image2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6.svg"/><Relationship Id="rId4" Type="http://schemas.openxmlformats.org/officeDocument/2006/relationships/image" Target="../media/image9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1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16.png"/><Relationship Id="rId5" Type="http://schemas.openxmlformats.org/officeDocument/2006/relationships/image" Target="../media/image2.svg"/><Relationship Id="rId10" Type="http://schemas.openxmlformats.org/officeDocument/2006/relationships/image" Target="../media/image13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8.png"/><Relationship Id="rId5" Type="http://schemas.openxmlformats.org/officeDocument/2006/relationships/image" Target="../media/image6.svg"/><Relationship Id="rId10" Type="http://schemas.openxmlformats.org/officeDocument/2006/relationships/image" Target="../media/image13.sv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121B">
                <a:alpha val="100000"/>
              </a:srgbClr>
            </a:gs>
            <a:gs pos="100000">
              <a:srgbClr val="0B2A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350451">
            <a:off x="13427256" y="-1543050"/>
            <a:ext cx="6686550" cy="668655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350451">
            <a:off x="10719805" y="6833827"/>
            <a:ext cx="4597708" cy="45977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350451">
            <a:off x="10607147" y="-459805"/>
            <a:ext cx="2321551" cy="232155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7350451">
            <a:off x="9086777" y="1596650"/>
            <a:ext cx="730179" cy="73017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7350451">
            <a:off x="16039474" y="9126360"/>
            <a:ext cx="730179" cy="73017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784301" y="886329"/>
            <a:ext cx="8503699" cy="8514342"/>
          </a:xfrm>
          <a:custGeom>
            <a:avLst/>
            <a:gdLst/>
            <a:ahLst/>
            <a:cxnLst/>
            <a:rect l="l" t="t" r="r" b="b"/>
            <a:pathLst>
              <a:path w="8503699" h="8514342">
                <a:moveTo>
                  <a:pt x="0" y="0"/>
                </a:moveTo>
                <a:lnTo>
                  <a:pt x="8503699" y="0"/>
                </a:lnTo>
                <a:lnTo>
                  <a:pt x="8503699" y="8514342"/>
                </a:lnTo>
                <a:lnTo>
                  <a:pt x="0" y="851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0755800" y="1867250"/>
            <a:ext cx="6560701" cy="6552500"/>
          </a:xfrm>
          <a:custGeom>
            <a:avLst/>
            <a:gdLst/>
            <a:ahLst/>
            <a:cxnLst/>
            <a:rect l="l" t="t" r="r" b="b"/>
            <a:pathLst>
              <a:path w="6560701" h="6552500">
                <a:moveTo>
                  <a:pt x="0" y="0"/>
                </a:moveTo>
                <a:lnTo>
                  <a:pt x="6560701" y="0"/>
                </a:lnTo>
                <a:lnTo>
                  <a:pt x="6560701" y="6552500"/>
                </a:lnTo>
                <a:lnTo>
                  <a:pt x="0" y="65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0473137" y="1580487"/>
            <a:ext cx="7126027" cy="712602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8280" r="-216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9955957" y="700970"/>
            <a:ext cx="1599686" cy="313558"/>
          </a:xfrm>
          <a:custGeom>
            <a:avLst/>
            <a:gdLst/>
            <a:ahLst/>
            <a:cxnLst/>
            <a:rect l="l" t="t" r="r" b="b"/>
            <a:pathLst>
              <a:path w="1599686" h="313558">
                <a:moveTo>
                  <a:pt x="0" y="0"/>
                </a:moveTo>
                <a:lnTo>
                  <a:pt x="1599686" y="0"/>
                </a:lnTo>
                <a:lnTo>
                  <a:pt x="1599686" y="313559"/>
                </a:lnTo>
                <a:lnTo>
                  <a:pt x="0" y="313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5400000">
            <a:off x="16868823" y="8830580"/>
            <a:ext cx="1599686" cy="313558"/>
          </a:xfrm>
          <a:custGeom>
            <a:avLst/>
            <a:gdLst/>
            <a:ahLst/>
            <a:cxnLst/>
            <a:rect l="l" t="t" r="r" b="b"/>
            <a:pathLst>
              <a:path w="1599686" h="313558">
                <a:moveTo>
                  <a:pt x="0" y="0"/>
                </a:moveTo>
                <a:lnTo>
                  <a:pt x="1599686" y="0"/>
                </a:lnTo>
                <a:lnTo>
                  <a:pt x="1599686" y="313559"/>
                </a:lnTo>
                <a:lnTo>
                  <a:pt x="0" y="313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1123830" y="-1255084"/>
            <a:ext cx="8257412" cy="6244668"/>
          </a:xfrm>
          <a:custGeom>
            <a:avLst/>
            <a:gdLst/>
            <a:ahLst/>
            <a:cxnLst/>
            <a:rect l="l" t="t" r="r" b="b"/>
            <a:pathLst>
              <a:path w="8257412" h="6244668">
                <a:moveTo>
                  <a:pt x="0" y="0"/>
                </a:moveTo>
                <a:lnTo>
                  <a:pt x="8257411" y="0"/>
                </a:lnTo>
                <a:lnTo>
                  <a:pt x="8257411" y="6244668"/>
                </a:lnTo>
                <a:lnTo>
                  <a:pt x="0" y="62446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338518" y="214208"/>
            <a:ext cx="8423167" cy="4513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25"/>
              </a:lnSpc>
            </a:pPr>
            <a:r>
              <a:rPr lang="en-US" sz="5661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SECURING ONLINE PAYMENTS: AI-BASED fraud detection for e-COMMERCE PLATFORMS</a:t>
            </a:r>
          </a:p>
          <a:p>
            <a:pPr algn="l">
              <a:lnSpc>
                <a:spcPts val="12376"/>
              </a:lnSpc>
              <a:spcBef>
                <a:spcPct val="0"/>
              </a:spcBef>
            </a:pPr>
            <a:endParaRPr lang="en-US" sz="5661" b="1">
              <a:solidFill>
                <a:srgbClr val="FFFFFF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38518" y="4490591"/>
            <a:ext cx="8423167" cy="1467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6"/>
              </a:lnSpc>
              <a:spcBef>
                <a:spcPct val="0"/>
              </a:spcBef>
            </a:pPr>
            <a:r>
              <a:rPr lang="en-US" sz="209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E-commerce and Online Retail refers to the buying and selling of goods and services over the internet, where businesses and consumers engage in digital transactions through various online platforms.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38518" y="7463031"/>
            <a:ext cx="506912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Anurag Jaipal Rathore | X23271302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8518" y="8063515"/>
            <a:ext cx="506912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MSc Data Analytics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8518" y="8667400"/>
            <a:ext cx="506912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National College of Ireland |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6759" y="266385"/>
            <a:ext cx="9948732" cy="28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SYSTEM ARCHITECTURE &amp; PROTOTYPE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-1719968" y="5457316"/>
            <a:ext cx="8257412" cy="6244668"/>
          </a:xfrm>
          <a:custGeom>
            <a:avLst/>
            <a:gdLst/>
            <a:ahLst/>
            <a:cxnLst/>
            <a:rect l="l" t="t" r="r" b="b"/>
            <a:pathLst>
              <a:path w="8257412" h="6244668">
                <a:moveTo>
                  <a:pt x="0" y="6244668"/>
                </a:moveTo>
                <a:lnTo>
                  <a:pt x="8257412" y="6244668"/>
                </a:lnTo>
                <a:lnTo>
                  <a:pt x="8257412" y="0"/>
                </a:lnTo>
                <a:lnTo>
                  <a:pt x="0" y="0"/>
                </a:lnTo>
                <a:lnTo>
                  <a:pt x="0" y="6244668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1750556" y="5457316"/>
            <a:ext cx="8257412" cy="6244668"/>
          </a:xfrm>
          <a:custGeom>
            <a:avLst/>
            <a:gdLst/>
            <a:ahLst/>
            <a:cxnLst/>
            <a:rect l="l" t="t" r="r" b="b"/>
            <a:pathLst>
              <a:path w="8257412" h="6244668">
                <a:moveTo>
                  <a:pt x="8257412" y="6244668"/>
                </a:moveTo>
                <a:lnTo>
                  <a:pt x="0" y="6244668"/>
                </a:lnTo>
                <a:lnTo>
                  <a:pt x="0" y="0"/>
                </a:lnTo>
                <a:lnTo>
                  <a:pt x="8257412" y="0"/>
                </a:lnTo>
                <a:lnTo>
                  <a:pt x="8257412" y="6244668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214117" y="-1186781"/>
            <a:ext cx="3977453" cy="397745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-903570" y="-1186781"/>
            <a:ext cx="3977453" cy="397745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355652" y="1457695"/>
            <a:ext cx="1522494" cy="298428"/>
          </a:xfrm>
          <a:custGeom>
            <a:avLst/>
            <a:gdLst/>
            <a:ahLst/>
            <a:cxnLst/>
            <a:rect l="l" t="t" r="r" b="b"/>
            <a:pathLst>
              <a:path w="1522494" h="298428">
                <a:moveTo>
                  <a:pt x="0" y="0"/>
                </a:moveTo>
                <a:lnTo>
                  <a:pt x="1522494" y="0"/>
                </a:lnTo>
                <a:lnTo>
                  <a:pt x="1522494" y="298428"/>
                </a:lnTo>
                <a:lnTo>
                  <a:pt x="0" y="298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45576" y="1457032"/>
            <a:ext cx="1522494" cy="298428"/>
          </a:xfrm>
          <a:custGeom>
            <a:avLst/>
            <a:gdLst/>
            <a:ahLst/>
            <a:cxnLst/>
            <a:rect l="l" t="t" r="r" b="b"/>
            <a:pathLst>
              <a:path w="1522494" h="298428">
                <a:moveTo>
                  <a:pt x="0" y="0"/>
                </a:moveTo>
                <a:lnTo>
                  <a:pt x="1522494" y="0"/>
                </a:lnTo>
                <a:lnTo>
                  <a:pt x="1522494" y="298428"/>
                </a:lnTo>
                <a:lnTo>
                  <a:pt x="0" y="298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7369468" y="3073085"/>
            <a:ext cx="719267" cy="71926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955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9265" y="3073085"/>
            <a:ext cx="719267" cy="71926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955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4118366" y="-322360"/>
            <a:ext cx="951010" cy="9510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143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3218624" y="-331885"/>
            <a:ext cx="951010" cy="95101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143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425454" y="4204365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0011770" y="4204365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425454" y="7886141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0011770" y="7886141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145345" y="4156740"/>
            <a:ext cx="8457523" cy="31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Three-tier architecture for clean separation of components: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96567" lvl="1" indent="-248284" algn="ctr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Frontend (Flask) – Web form to input transaction details</a:t>
            </a:r>
          </a:p>
          <a:p>
            <a:pPr marL="496567" lvl="1" indent="-248284" algn="ctr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Backend (Inference Engine) – Runs trained ML model for predictions</a:t>
            </a:r>
          </a:p>
          <a:p>
            <a:pPr marL="496567" lvl="1" indent="-248284" algn="ctr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Storage Layer – Holds saved model, scaler, and PCA files (.pkl) using Joblib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85157" y="7838516"/>
            <a:ext cx="832721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Real-time fraud prediction through a user-friendly web interface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20827" y="4156740"/>
            <a:ext cx="8067173" cy="272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Input data is processed using the same pipeline as training: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96567" lvl="1" indent="-248284" algn="l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Scaler standardizes the input</a:t>
            </a:r>
          </a:p>
          <a:p>
            <a:pPr marL="496567" lvl="1" indent="-248284" algn="l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PCA reduces dimensionality</a:t>
            </a:r>
          </a:p>
          <a:p>
            <a:pPr marL="496567" lvl="1" indent="-248284" algn="l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XGBoost model makes the final prediction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456954" y="7838516"/>
            <a:ext cx="763178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Prediction result (Fraudulent / Not Fraudulent) and confidence score is shown instantly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801879" y="4688967"/>
            <a:ext cx="9273411" cy="7013017"/>
          </a:xfrm>
          <a:custGeom>
            <a:avLst/>
            <a:gdLst/>
            <a:ahLst/>
            <a:cxnLst/>
            <a:rect l="l" t="t" r="r" b="b"/>
            <a:pathLst>
              <a:path w="9273411" h="7013017">
                <a:moveTo>
                  <a:pt x="0" y="7013017"/>
                </a:moveTo>
                <a:lnTo>
                  <a:pt x="9273410" y="7013017"/>
                </a:lnTo>
                <a:lnTo>
                  <a:pt x="9273410" y="0"/>
                </a:lnTo>
                <a:lnTo>
                  <a:pt x="0" y="0"/>
                </a:lnTo>
                <a:lnTo>
                  <a:pt x="0" y="7013017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79475" y="5147585"/>
            <a:ext cx="6822198" cy="1672436"/>
            <a:chOff x="0" y="0"/>
            <a:chExt cx="1919548" cy="470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9549" cy="470570"/>
            </a:xfrm>
            <a:custGeom>
              <a:avLst/>
              <a:gdLst/>
              <a:ahLst/>
              <a:cxnLst/>
              <a:rect l="l" t="t" r="r" b="b"/>
              <a:pathLst>
                <a:path w="1919549" h="470570">
                  <a:moveTo>
                    <a:pt x="15887" y="0"/>
                  </a:moveTo>
                  <a:lnTo>
                    <a:pt x="1903661" y="0"/>
                  </a:lnTo>
                  <a:cubicBezTo>
                    <a:pt x="1907875" y="0"/>
                    <a:pt x="1911916" y="1674"/>
                    <a:pt x="1914895" y="4653"/>
                  </a:cubicBezTo>
                  <a:cubicBezTo>
                    <a:pt x="1917875" y="7633"/>
                    <a:pt x="1919549" y="11674"/>
                    <a:pt x="1919549" y="15887"/>
                  </a:cubicBezTo>
                  <a:lnTo>
                    <a:pt x="1919549" y="454683"/>
                  </a:lnTo>
                  <a:cubicBezTo>
                    <a:pt x="1919549" y="463457"/>
                    <a:pt x="1912436" y="470570"/>
                    <a:pt x="1903661" y="470570"/>
                  </a:cubicBezTo>
                  <a:lnTo>
                    <a:pt x="15887" y="470570"/>
                  </a:lnTo>
                  <a:cubicBezTo>
                    <a:pt x="11674" y="470570"/>
                    <a:pt x="7633" y="468896"/>
                    <a:pt x="4653" y="465917"/>
                  </a:cubicBezTo>
                  <a:cubicBezTo>
                    <a:pt x="1674" y="462937"/>
                    <a:pt x="0" y="458896"/>
                    <a:pt x="0" y="454683"/>
                  </a:cubicBezTo>
                  <a:lnTo>
                    <a:pt x="0" y="15887"/>
                  </a:lnTo>
                  <a:cubicBezTo>
                    <a:pt x="0" y="11674"/>
                    <a:pt x="1674" y="7633"/>
                    <a:pt x="4653" y="4653"/>
                  </a:cubicBezTo>
                  <a:cubicBezTo>
                    <a:pt x="7633" y="1674"/>
                    <a:pt x="11674" y="0"/>
                    <a:pt x="158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19548" cy="50867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101115"/>
            <a:ext cx="1476992" cy="1220964"/>
            <a:chOff x="0" y="0"/>
            <a:chExt cx="415578" cy="3435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5578" cy="343540"/>
            </a:xfrm>
            <a:custGeom>
              <a:avLst/>
              <a:gdLst/>
              <a:ahLst/>
              <a:cxnLst/>
              <a:rect l="l" t="t" r="r" b="b"/>
              <a:pathLst>
                <a:path w="415578" h="343540">
                  <a:moveTo>
                    <a:pt x="52417" y="0"/>
                  </a:moveTo>
                  <a:lnTo>
                    <a:pt x="363161" y="0"/>
                  </a:lnTo>
                  <a:cubicBezTo>
                    <a:pt x="392110" y="0"/>
                    <a:pt x="415578" y="23468"/>
                    <a:pt x="415578" y="52417"/>
                  </a:cubicBezTo>
                  <a:lnTo>
                    <a:pt x="415578" y="291123"/>
                  </a:lnTo>
                  <a:cubicBezTo>
                    <a:pt x="415578" y="320072"/>
                    <a:pt x="392110" y="343540"/>
                    <a:pt x="363161" y="343540"/>
                  </a:cubicBezTo>
                  <a:lnTo>
                    <a:pt x="52417" y="343540"/>
                  </a:lnTo>
                  <a:cubicBezTo>
                    <a:pt x="23468" y="343540"/>
                    <a:pt x="0" y="320072"/>
                    <a:pt x="0" y="291123"/>
                  </a:cubicBezTo>
                  <a:lnTo>
                    <a:pt x="0" y="52417"/>
                  </a:lnTo>
                  <a:cubicBezTo>
                    <a:pt x="0" y="23468"/>
                    <a:pt x="23468" y="0"/>
                    <a:pt x="52417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15578" cy="38164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52495" y="5645528"/>
            <a:ext cx="1707892" cy="1220964"/>
            <a:chOff x="0" y="0"/>
            <a:chExt cx="480546" cy="3435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0546" cy="343540"/>
            </a:xfrm>
            <a:custGeom>
              <a:avLst/>
              <a:gdLst/>
              <a:ahLst/>
              <a:cxnLst/>
              <a:rect l="l" t="t" r="r" b="b"/>
              <a:pathLst>
                <a:path w="480546" h="343540">
                  <a:moveTo>
                    <a:pt x="45330" y="0"/>
                  </a:moveTo>
                  <a:lnTo>
                    <a:pt x="435216" y="0"/>
                  </a:lnTo>
                  <a:cubicBezTo>
                    <a:pt x="460251" y="0"/>
                    <a:pt x="480546" y="20295"/>
                    <a:pt x="480546" y="45330"/>
                  </a:cubicBezTo>
                  <a:lnTo>
                    <a:pt x="480546" y="298210"/>
                  </a:lnTo>
                  <a:cubicBezTo>
                    <a:pt x="480546" y="323245"/>
                    <a:pt x="460251" y="343540"/>
                    <a:pt x="435216" y="343540"/>
                  </a:cubicBezTo>
                  <a:lnTo>
                    <a:pt x="45330" y="343540"/>
                  </a:lnTo>
                  <a:cubicBezTo>
                    <a:pt x="20295" y="343540"/>
                    <a:pt x="0" y="323245"/>
                    <a:pt x="0" y="298210"/>
                  </a:cubicBezTo>
                  <a:lnTo>
                    <a:pt x="0" y="45330"/>
                  </a:lnTo>
                  <a:cubicBezTo>
                    <a:pt x="0" y="20295"/>
                    <a:pt x="20295" y="0"/>
                    <a:pt x="45330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0546" cy="38164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1094" y="5234333"/>
            <a:ext cx="6678961" cy="1498940"/>
            <a:chOff x="0" y="0"/>
            <a:chExt cx="1879246" cy="4217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79246" cy="421754"/>
            </a:xfrm>
            <a:custGeom>
              <a:avLst/>
              <a:gdLst/>
              <a:ahLst/>
              <a:cxnLst/>
              <a:rect l="l" t="t" r="r" b="b"/>
              <a:pathLst>
                <a:path w="1879246" h="421754">
                  <a:moveTo>
                    <a:pt x="12751" y="0"/>
                  </a:moveTo>
                  <a:lnTo>
                    <a:pt x="1866495" y="0"/>
                  </a:lnTo>
                  <a:cubicBezTo>
                    <a:pt x="1873537" y="0"/>
                    <a:pt x="1879246" y="5709"/>
                    <a:pt x="1879246" y="12751"/>
                  </a:cubicBezTo>
                  <a:lnTo>
                    <a:pt x="1879246" y="409003"/>
                  </a:lnTo>
                  <a:cubicBezTo>
                    <a:pt x="1879246" y="412385"/>
                    <a:pt x="1877903" y="415628"/>
                    <a:pt x="1875511" y="418019"/>
                  </a:cubicBezTo>
                  <a:cubicBezTo>
                    <a:pt x="1873120" y="420410"/>
                    <a:pt x="1869877" y="421754"/>
                    <a:pt x="1866495" y="421754"/>
                  </a:cubicBezTo>
                  <a:lnTo>
                    <a:pt x="12751" y="421754"/>
                  </a:lnTo>
                  <a:cubicBezTo>
                    <a:pt x="5709" y="421754"/>
                    <a:pt x="0" y="416045"/>
                    <a:pt x="0" y="409003"/>
                  </a:cubicBezTo>
                  <a:lnTo>
                    <a:pt x="0" y="12751"/>
                  </a:lnTo>
                  <a:cubicBezTo>
                    <a:pt x="0" y="9369"/>
                    <a:pt x="1343" y="6126"/>
                    <a:pt x="3735" y="3735"/>
                  </a:cubicBezTo>
                  <a:cubicBezTo>
                    <a:pt x="6126" y="1343"/>
                    <a:pt x="9369" y="0"/>
                    <a:pt x="127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79246" cy="4598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0572" y="4804173"/>
            <a:ext cx="3665778" cy="713024"/>
            <a:chOff x="0" y="0"/>
            <a:chExt cx="1031433" cy="2006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1433" cy="200622"/>
            </a:xfrm>
            <a:custGeom>
              <a:avLst/>
              <a:gdLst/>
              <a:ahLst/>
              <a:cxnLst/>
              <a:rect l="l" t="t" r="r" b="b"/>
              <a:pathLst>
                <a:path w="1031433" h="200622">
                  <a:moveTo>
                    <a:pt x="19008" y="0"/>
                  </a:moveTo>
                  <a:lnTo>
                    <a:pt x="1012425" y="0"/>
                  </a:lnTo>
                  <a:cubicBezTo>
                    <a:pt x="1022923" y="0"/>
                    <a:pt x="1031433" y="8510"/>
                    <a:pt x="1031433" y="19008"/>
                  </a:cubicBezTo>
                  <a:lnTo>
                    <a:pt x="1031433" y="181615"/>
                  </a:lnTo>
                  <a:cubicBezTo>
                    <a:pt x="1031433" y="192112"/>
                    <a:pt x="1022923" y="200622"/>
                    <a:pt x="1012425" y="200622"/>
                  </a:cubicBezTo>
                  <a:lnTo>
                    <a:pt x="19008" y="200622"/>
                  </a:lnTo>
                  <a:cubicBezTo>
                    <a:pt x="8510" y="200622"/>
                    <a:pt x="0" y="192112"/>
                    <a:pt x="0" y="181615"/>
                  </a:cubicBezTo>
                  <a:lnTo>
                    <a:pt x="0" y="19008"/>
                  </a:lnTo>
                  <a:cubicBezTo>
                    <a:pt x="0" y="8510"/>
                    <a:pt x="8510" y="0"/>
                    <a:pt x="19008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31433" cy="238722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222314" y="5934058"/>
            <a:ext cx="1481442" cy="625303"/>
          </a:xfrm>
          <a:custGeom>
            <a:avLst/>
            <a:gdLst/>
            <a:ahLst/>
            <a:cxnLst/>
            <a:rect l="l" t="t" r="r" b="b"/>
            <a:pathLst>
              <a:path w="1481442" h="625303">
                <a:moveTo>
                  <a:pt x="0" y="0"/>
                </a:moveTo>
                <a:lnTo>
                  <a:pt x="1481442" y="0"/>
                </a:lnTo>
                <a:lnTo>
                  <a:pt x="1481442" y="625304"/>
                </a:lnTo>
                <a:lnTo>
                  <a:pt x="0" y="625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97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0800000" flipH="1">
            <a:off x="6222314" y="5337590"/>
            <a:ext cx="1481442" cy="596469"/>
          </a:xfrm>
          <a:custGeom>
            <a:avLst/>
            <a:gdLst/>
            <a:ahLst/>
            <a:cxnLst/>
            <a:rect l="l" t="t" r="r" b="b"/>
            <a:pathLst>
              <a:path w="1481442" h="596469">
                <a:moveTo>
                  <a:pt x="1481442" y="0"/>
                </a:moveTo>
                <a:lnTo>
                  <a:pt x="0" y="0"/>
                </a:lnTo>
                <a:lnTo>
                  <a:pt x="0" y="596468"/>
                </a:lnTo>
                <a:lnTo>
                  <a:pt x="1481442" y="596468"/>
                </a:lnTo>
                <a:lnTo>
                  <a:pt x="1481442" y="0"/>
                </a:lnTo>
                <a:close/>
              </a:path>
            </a:pathLst>
          </a:custGeom>
          <a:blipFill>
            <a:blip r:embed="rId4"/>
            <a:stretch>
              <a:fillRect t="-2246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260943" y="5374103"/>
            <a:ext cx="1404184" cy="1148745"/>
            <a:chOff x="0" y="0"/>
            <a:chExt cx="541728" cy="4431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1728" cy="443181"/>
            </a:xfrm>
            <a:custGeom>
              <a:avLst/>
              <a:gdLst/>
              <a:ahLst/>
              <a:cxnLst/>
              <a:rect l="l" t="t" r="r" b="b"/>
              <a:pathLst>
                <a:path w="541728" h="443181">
                  <a:moveTo>
                    <a:pt x="0" y="0"/>
                  </a:moveTo>
                  <a:lnTo>
                    <a:pt x="541728" y="0"/>
                  </a:lnTo>
                  <a:lnTo>
                    <a:pt x="541728" y="443181"/>
                  </a:lnTo>
                  <a:lnTo>
                    <a:pt x="0" y="443181"/>
                  </a:lnTo>
                  <a:close/>
                </a:path>
              </a:pathLst>
            </a:custGeom>
            <a:blipFill>
              <a:blip r:embed="rId5"/>
              <a:stretch>
                <a:fillRect t="-833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79475" y="7393609"/>
            <a:ext cx="6822198" cy="1672436"/>
            <a:chOff x="0" y="0"/>
            <a:chExt cx="1919548" cy="4705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9549" cy="470570"/>
            </a:xfrm>
            <a:custGeom>
              <a:avLst/>
              <a:gdLst/>
              <a:ahLst/>
              <a:cxnLst/>
              <a:rect l="l" t="t" r="r" b="b"/>
              <a:pathLst>
                <a:path w="1919549" h="470570">
                  <a:moveTo>
                    <a:pt x="15887" y="0"/>
                  </a:moveTo>
                  <a:lnTo>
                    <a:pt x="1903661" y="0"/>
                  </a:lnTo>
                  <a:cubicBezTo>
                    <a:pt x="1907875" y="0"/>
                    <a:pt x="1911916" y="1674"/>
                    <a:pt x="1914895" y="4653"/>
                  </a:cubicBezTo>
                  <a:cubicBezTo>
                    <a:pt x="1917875" y="7633"/>
                    <a:pt x="1919549" y="11674"/>
                    <a:pt x="1919549" y="15887"/>
                  </a:cubicBezTo>
                  <a:lnTo>
                    <a:pt x="1919549" y="454683"/>
                  </a:lnTo>
                  <a:cubicBezTo>
                    <a:pt x="1919549" y="463457"/>
                    <a:pt x="1912436" y="470570"/>
                    <a:pt x="1903661" y="470570"/>
                  </a:cubicBezTo>
                  <a:lnTo>
                    <a:pt x="15887" y="470570"/>
                  </a:lnTo>
                  <a:cubicBezTo>
                    <a:pt x="11674" y="470570"/>
                    <a:pt x="7633" y="468896"/>
                    <a:pt x="4653" y="465917"/>
                  </a:cubicBezTo>
                  <a:cubicBezTo>
                    <a:pt x="1674" y="462937"/>
                    <a:pt x="0" y="458896"/>
                    <a:pt x="0" y="454683"/>
                  </a:cubicBezTo>
                  <a:lnTo>
                    <a:pt x="0" y="15887"/>
                  </a:lnTo>
                  <a:cubicBezTo>
                    <a:pt x="0" y="11674"/>
                    <a:pt x="1674" y="7633"/>
                    <a:pt x="4653" y="4653"/>
                  </a:cubicBezTo>
                  <a:cubicBezTo>
                    <a:pt x="7633" y="1674"/>
                    <a:pt x="11674" y="0"/>
                    <a:pt x="158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919548" cy="50867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7347139"/>
            <a:ext cx="1476992" cy="1220964"/>
            <a:chOff x="0" y="0"/>
            <a:chExt cx="415578" cy="3435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5578" cy="343540"/>
            </a:xfrm>
            <a:custGeom>
              <a:avLst/>
              <a:gdLst/>
              <a:ahLst/>
              <a:cxnLst/>
              <a:rect l="l" t="t" r="r" b="b"/>
              <a:pathLst>
                <a:path w="415578" h="343540">
                  <a:moveTo>
                    <a:pt x="52417" y="0"/>
                  </a:moveTo>
                  <a:lnTo>
                    <a:pt x="363161" y="0"/>
                  </a:lnTo>
                  <a:cubicBezTo>
                    <a:pt x="392110" y="0"/>
                    <a:pt x="415578" y="23468"/>
                    <a:pt x="415578" y="52417"/>
                  </a:cubicBezTo>
                  <a:lnTo>
                    <a:pt x="415578" y="291123"/>
                  </a:lnTo>
                  <a:cubicBezTo>
                    <a:pt x="415578" y="320072"/>
                    <a:pt x="392110" y="343540"/>
                    <a:pt x="363161" y="343540"/>
                  </a:cubicBezTo>
                  <a:lnTo>
                    <a:pt x="52417" y="343540"/>
                  </a:lnTo>
                  <a:cubicBezTo>
                    <a:pt x="23468" y="343540"/>
                    <a:pt x="0" y="320072"/>
                    <a:pt x="0" y="291123"/>
                  </a:cubicBezTo>
                  <a:lnTo>
                    <a:pt x="0" y="52417"/>
                  </a:lnTo>
                  <a:cubicBezTo>
                    <a:pt x="0" y="23468"/>
                    <a:pt x="23468" y="0"/>
                    <a:pt x="52417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15578" cy="38164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252495" y="7891552"/>
            <a:ext cx="1707892" cy="1220964"/>
            <a:chOff x="0" y="0"/>
            <a:chExt cx="480546" cy="34354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0546" cy="343540"/>
            </a:xfrm>
            <a:custGeom>
              <a:avLst/>
              <a:gdLst/>
              <a:ahLst/>
              <a:cxnLst/>
              <a:rect l="l" t="t" r="r" b="b"/>
              <a:pathLst>
                <a:path w="480546" h="343540">
                  <a:moveTo>
                    <a:pt x="45330" y="0"/>
                  </a:moveTo>
                  <a:lnTo>
                    <a:pt x="435216" y="0"/>
                  </a:lnTo>
                  <a:cubicBezTo>
                    <a:pt x="460251" y="0"/>
                    <a:pt x="480546" y="20295"/>
                    <a:pt x="480546" y="45330"/>
                  </a:cubicBezTo>
                  <a:lnTo>
                    <a:pt x="480546" y="298210"/>
                  </a:lnTo>
                  <a:cubicBezTo>
                    <a:pt x="480546" y="323245"/>
                    <a:pt x="460251" y="343540"/>
                    <a:pt x="435216" y="343540"/>
                  </a:cubicBezTo>
                  <a:lnTo>
                    <a:pt x="45330" y="343540"/>
                  </a:lnTo>
                  <a:cubicBezTo>
                    <a:pt x="20295" y="343540"/>
                    <a:pt x="0" y="323245"/>
                    <a:pt x="0" y="298210"/>
                  </a:cubicBezTo>
                  <a:lnTo>
                    <a:pt x="0" y="45330"/>
                  </a:lnTo>
                  <a:cubicBezTo>
                    <a:pt x="0" y="20295"/>
                    <a:pt x="20295" y="0"/>
                    <a:pt x="45330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80546" cy="38164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51094" y="7480357"/>
            <a:ext cx="6678961" cy="1498940"/>
            <a:chOff x="0" y="0"/>
            <a:chExt cx="1879246" cy="42175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79246" cy="421754"/>
            </a:xfrm>
            <a:custGeom>
              <a:avLst/>
              <a:gdLst/>
              <a:ahLst/>
              <a:cxnLst/>
              <a:rect l="l" t="t" r="r" b="b"/>
              <a:pathLst>
                <a:path w="1879246" h="421754">
                  <a:moveTo>
                    <a:pt x="12751" y="0"/>
                  </a:moveTo>
                  <a:lnTo>
                    <a:pt x="1866495" y="0"/>
                  </a:lnTo>
                  <a:cubicBezTo>
                    <a:pt x="1873537" y="0"/>
                    <a:pt x="1879246" y="5709"/>
                    <a:pt x="1879246" y="12751"/>
                  </a:cubicBezTo>
                  <a:lnTo>
                    <a:pt x="1879246" y="409003"/>
                  </a:lnTo>
                  <a:cubicBezTo>
                    <a:pt x="1879246" y="412385"/>
                    <a:pt x="1877903" y="415628"/>
                    <a:pt x="1875511" y="418019"/>
                  </a:cubicBezTo>
                  <a:cubicBezTo>
                    <a:pt x="1873120" y="420410"/>
                    <a:pt x="1869877" y="421754"/>
                    <a:pt x="1866495" y="421754"/>
                  </a:cubicBezTo>
                  <a:lnTo>
                    <a:pt x="12751" y="421754"/>
                  </a:lnTo>
                  <a:cubicBezTo>
                    <a:pt x="5709" y="421754"/>
                    <a:pt x="0" y="416045"/>
                    <a:pt x="0" y="409003"/>
                  </a:cubicBezTo>
                  <a:lnTo>
                    <a:pt x="0" y="12751"/>
                  </a:lnTo>
                  <a:cubicBezTo>
                    <a:pt x="0" y="9369"/>
                    <a:pt x="1343" y="6126"/>
                    <a:pt x="3735" y="3735"/>
                  </a:cubicBezTo>
                  <a:cubicBezTo>
                    <a:pt x="6126" y="1343"/>
                    <a:pt x="9369" y="0"/>
                    <a:pt x="127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879246" cy="4598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20572" y="7050197"/>
            <a:ext cx="4401692" cy="713024"/>
            <a:chOff x="0" y="0"/>
            <a:chExt cx="1238495" cy="20062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38495" cy="200622"/>
            </a:xfrm>
            <a:custGeom>
              <a:avLst/>
              <a:gdLst/>
              <a:ahLst/>
              <a:cxnLst/>
              <a:rect l="l" t="t" r="r" b="b"/>
              <a:pathLst>
                <a:path w="1238495" h="200622">
                  <a:moveTo>
                    <a:pt x="15830" y="0"/>
                  </a:moveTo>
                  <a:lnTo>
                    <a:pt x="1222666" y="0"/>
                  </a:lnTo>
                  <a:cubicBezTo>
                    <a:pt x="1226864" y="0"/>
                    <a:pt x="1230890" y="1668"/>
                    <a:pt x="1233859" y="4636"/>
                  </a:cubicBezTo>
                  <a:cubicBezTo>
                    <a:pt x="1236828" y="7605"/>
                    <a:pt x="1238495" y="11631"/>
                    <a:pt x="1238495" y="15830"/>
                  </a:cubicBezTo>
                  <a:lnTo>
                    <a:pt x="1238495" y="184792"/>
                  </a:lnTo>
                  <a:cubicBezTo>
                    <a:pt x="1238495" y="193535"/>
                    <a:pt x="1231408" y="200622"/>
                    <a:pt x="1222666" y="200622"/>
                  </a:cubicBezTo>
                  <a:lnTo>
                    <a:pt x="15830" y="200622"/>
                  </a:lnTo>
                  <a:cubicBezTo>
                    <a:pt x="7087" y="200622"/>
                    <a:pt x="0" y="193535"/>
                    <a:pt x="0" y="184792"/>
                  </a:cubicBezTo>
                  <a:lnTo>
                    <a:pt x="0" y="15830"/>
                  </a:lnTo>
                  <a:cubicBezTo>
                    <a:pt x="0" y="7087"/>
                    <a:pt x="7087" y="0"/>
                    <a:pt x="15830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238495" cy="238722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6222314" y="8180083"/>
            <a:ext cx="1481442" cy="625303"/>
          </a:xfrm>
          <a:custGeom>
            <a:avLst/>
            <a:gdLst/>
            <a:ahLst/>
            <a:cxnLst/>
            <a:rect l="l" t="t" r="r" b="b"/>
            <a:pathLst>
              <a:path w="1481442" h="625303">
                <a:moveTo>
                  <a:pt x="0" y="0"/>
                </a:moveTo>
                <a:lnTo>
                  <a:pt x="1481442" y="0"/>
                </a:lnTo>
                <a:lnTo>
                  <a:pt x="1481442" y="625303"/>
                </a:lnTo>
                <a:lnTo>
                  <a:pt x="0" y="625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97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-10800000" flipH="1">
            <a:off x="6222314" y="7583614"/>
            <a:ext cx="1481442" cy="596469"/>
          </a:xfrm>
          <a:custGeom>
            <a:avLst/>
            <a:gdLst/>
            <a:ahLst/>
            <a:cxnLst/>
            <a:rect l="l" t="t" r="r" b="b"/>
            <a:pathLst>
              <a:path w="1481442" h="596469">
                <a:moveTo>
                  <a:pt x="1481442" y="0"/>
                </a:moveTo>
                <a:lnTo>
                  <a:pt x="0" y="0"/>
                </a:lnTo>
                <a:lnTo>
                  <a:pt x="0" y="596469"/>
                </a:lnTo>
                <a:lnTo>
                  <a:pt x="1481442" y="596469"/>
                </a:lnTo>
                <a:lnTo>
                  <a:pt x="1481442" y="0"/>
                </a:lnTo>
                <a:close/>
              </a:path>
            </a:pathLst>
          </a:custGeom>
          <a:blipFill>
            <a:blip r:embed="rId4"/>
            <a:stretch>
              <a:fillRect t="-2246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6260943" y="7620127"/>
            <a:ext cx="1404184" cy="1148745"/>
            <a:chOff x="0" y="0"/>
            <a:chExt cx="541728" cy="44318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41728" cy="443181"/>
            </a:xfrm>
            <a:custGeom>
              <a:avLst/>
              <a:gdLst/>
              <a:ahLst/>
              <a:cxnLst/>
              <a:rect l="l" t="t" r="r" b="b"/>
              <a:pathLst>
                <a:path w="541728" h="443181">
                  <a:moveTo>
                    <a:pt x="0" y="0"/>
                  </a:moveTo>
                  <a:lnTo>
                    <a:pt x="541728" y="0"/>
                  </a:lnTo>
                  <a:lnTo>
                    <a:pt x="541728" y="443181"/>
                  </a:lnTo>
                  <a:lnTo>
                    <a:pt x="0" y="443181"/>
                  </a:lnTo>
                  <a:close/>
                </a:path>
              </a:pathLst>
            </a:custGeom>
            <a:blipFill>
              <a:blip r:embed="rId6"/>
              <a:stretch>
                <a:fillRect l="-3682" r="-190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 rot="7819990">
            <a:off x="13965764" y="4542148"/>
            <a:ext cx="6155958" cy="6155958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4341" tIns="64341" rIns="64341" bIns="64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299708" y="5147585"/>
            <a:ext cx="6822198" cy="1672436"/>
            <a:chOff x="0" y="0"/>
            <a:chExt cx="1919548" cy="47057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19549" cy="470570"/>
            </a:xfrm>
            <a:custGeom>
              <a:avLst/>
              <a:gdLst/>
              <a:ahLst/>
              <a:cxnLst/>
              <a:rect l="l" t="t" r="r" b="b"/>
              <a:pathLst>
                <a:path w="1919549" h="470570">
                  <a:moveTo>
                    <a:pt x="15887" y="0"/>
                  </a:moveTo>
                  <a:lnTo>
                    <a:pt x="1903661" y="0"/>
                  </a:lnTo>
                  <a:cubicBezTo>
                    <a:pt x="1907875" y="0"/>
                    <a:pt x="1911916" y="1674"/>
                    <a:pt x="1914895" y="4653"/>
                  </a:cubicBezTo>
                  <a:cubicBezTo>
                    <a:pt x="1917875" y="7633"/>
                    <a:pt x="1919549" y="11674"/>
                    <a:pt x="1919549" y="15887"/>
                  </a:cubicBezTo>
                  <a:lnTo>
                    <a:pt x="1919549" y="454683"/>
                  </a:lnTo>
                  <a:cubicBezTo>
                    <a:pt x="1919549" y="463457"/>
                    <a:pt x="1912436" y="470570"/>
                    <a:pt x="1903661" y="470570"/>
                  </a:cubicBezTo>
                  <a:lnTo>
                    <a:pt x="15887" y="470570"/>
                  </a:lnTo>
                  <a:cubicBezTo>
                    <a:pt x="11674" y="470570"/>
                    <a:pt x="7633" y="468896"/>
                    <a:pt x="4653" y="465917"/>
                  </a:cubicBezTo>
                  <a:cubicBezTo>
                    <a:pt x="1674" y="462937"/>
                    <a:pt x="0" y="458896"/>
                    <a:pt x="0" y="454683"/>
                  </a:cubicBezTo>
                  <a:lnTo>
                    <a:pt x="0" y="15887"/>
                  </a:lnTo>
                  <a:cubicBezTo>
                    <a:pt x="0" y="11674"/>
                    <a:pt x="1674" y="7633"/>
                    <a:pt x="4653" y="4653"/>
                  </a:cubicBezTo>
                  <a:cubicBezTo>
                    <a:pt x="7633" y="1674"/>
                    <a:pt x="11674" y="0"/>
                    <a:pt x="158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919548" cy="50867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248932" y="5101115"/>
            <a:ext cx="1476992" cy="1220964"/>
            <a:chOff x="0" y="0"/>
            <a:chExt cx="415578" cy="34354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15578" cy="343540"/>
            </a:xfrm>
            <a:custGeom>
              <a:avLst/>
              <a:gdLst/>
              <a:ahLst/>
              <a:cxnLst/>
              <a:rect l="l" t="t" r="r" b="b"/>
              <a:pathLst>
                <a:path w="415578" h="343540">
                  <a:moveTo>
                    <a:pt x="52417" y="0"/>
                  </a:moveTo>
                  <a:lnTo>
                    <a:pt x="363161" y="0"/>
                  </a:lnTo>
                  <a:cubicBezTo>
                    <a:pt x="392110" y="0"/>
                    <a:pt x="415578" y="23468"/>
                    <a:pt x="415578" y="52417"/>
                  </a:cubicBezTo>
                  <a:lnTo>
                    <a:pt x="415578" y="291123"/>
                  </a:lnTo>
                  <a:cubicBezTo>
                    <a:pt x="415578" y="320072"/>
                    <a:pt x="392110" y="343540"/>
                    <a:pt x="363161" y="343540"/>
                  </a:cubicBezTo>
                  <a:lnTo>
                    <a:pt x="52417" y="343540"/>
                  </a:lnTo>
                  <a:cubicBezTo>
                    <a:pt x="23468" y="343540"/>
                    <a:pt x="0" y="320072"/>
                    <a:pt x="0" y="291123"/>
                  </a:cubicBezTo>
                  <a:lnTo>
                    <a:pt x="0" y="52417"/>
                  </a:lnTo>
                  <a:cubicBezTo>
                    <a:pt x="0" y="23468"/>
                    <a:pt x="23468" y="0"/>
                    <a:pt x="52417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415578" cy="38164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472728" y="5645528"/>
            <a:ext cx="1707892" cy="1220964"/>
            <a:chOff x="0" y="0"/>
            <a:chExt cx="480546" cy="34354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80546" cy="343540"/>
            </a:xfrm>
            <a:custGeom>
              <a:avLst/>
              <a:gdLst/>
              <a:ahLst/>
              <a:cxnLst/>
              <a:rect l="l" t="t" r="r" b="b"/>
              <a:pathLst>
                <a:path w="480546" h="343540">
                  <a:moveTo>
                    <a:pt x="45330" y="0"/>
                  </a:moveTo>
                  <a:lnTo>
                    <a:pt x="435216" y="0"/>
                  </a:lnTo>
                  <a:cubicBezTo>
                    <a:pt x="460251" y="0"/>
                    <a:pt x="480546" y="20295"/>
                    <a:pt x="480546" y="45330"/>
                  </a:cubicBezTo>
                  <a:lnTo>
                    <a:pt x="480546" y="298210"/>
                  </a:lnTo>
                  <a:cubicBezTo>
                    <a:pt x="480546" y="323245"/>
                    <a:pt x="460251" y="343540"/>
                    <a:pt x="435216" y="343540"/>
                  </a:cubicBezTo>
                  <a:lnTo>
                    <a:pt x="45330" y="343540"/>
                  </a:lnTo>
                  <a:cubicBezTo>
                    <a:pt x="20295" y="343540"/>
                    <a:pt x="0" y="323245"/>
                    <a:pt x="0" y="298210"/>
                  </a:cubicBezTo>
                  <a:lnTo>
                    <a:pt x="0" y="45330"/>
                  </a:lnTo>
                  <a:cubicBezTo>
                    <a:pt x="0" y="20295"/>
                    <a:pt x="20295" y="0"/>
                    <a:pt x="45330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480546" cy="38164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71327" y="5234333"/>
            <a:ext cx="6678961" cy="1498940"/>
            <a:chOff x="0" y="0"/>
            <a:chExt cx="1879246" cy="42175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879246" cy="421754"/>
            </a:xfrm>
            <a:custGeom>
              <a:avLst/>
              <a:gdLst/>
              <a:ahLst/>
              <a:cxnLst/>
              <a:rect l="l" t="t" r="r" b="b"/>
              <a:pathLst>
                <a:path w="1879246" h="421754">
                  <a:moveTo>
                    <a:pt x="12751" y="0"/>
                  </a:moveTo>
                  <a:lnTo>
                    <a:pt x="1866495" y="0"/>
                  </a:lnTo>
                  <a:cubicBezTo>
                    <a:pt x="1873537" y="0"/>
                    <a:pt x="1879246" y="5709"/>
                    <a:pt x="1879246" y="12751"/>
                  </a:cubicBezTo>
                  <a:lnTo>
                    <a:pt x="1879246" y="409003"/>
                  </a:lnTo>
                  <a:cubicBezTo>
                    <a:pt x="1879246" y="412385"/>
                    <a:pt x="1877903" y="415628"/>
                    <a:pt x="1875511" y="418019"/>
                  </a:cubicBezTo>
                  <a:cubicBezTo>
                    <a:pt x="1873120" y="420410"/>
                    <a:pt x="1869877" y="421754"/>
                    <a:pt x="1866495" y="421754"/>
                  </a:cubicBezTo>
                  <a:lnTo>
                    <a:pt x="12751" y="421754"/>
                  </a:lnTo>
                  <a:cubicBezTo>
                    <a:pt x="5709" y="421754"/>
                    <a:pt x="0" y="416045"/>
                    <a:pt x="0" y="409003"/>
                  </a:cubicBezTo>
                  <a:lnTo>
                    <a:pt x="0" y="12751"/>
                  </a:lnTo>
                  <a:cubicBezTo>
                    <a:pt x="0" y="9369"/>
                    <a:pt x="1343" y="6126"/>
                    <a:pt x="3735" y="3735"/>
                  </a:cubicBezTo>
                  <a:cubicBezTo>
                    <a:pt x="6126" y="1343"/>
                    <a:pt x="9369" y="0"/>
                    <a:pt x="127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879246" cy="4598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8640804" y="4804173"/>
            <a:ext cx="4273492" cy="713024"/>
            <a:chOff x="0" y="0"/>
            <a:chExt cx="1202424" cy="200622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202424" cy="200622"/>
            </a:xfrm>
            <a:custGeom>
              <a:avLst/>
              <a:gdLst/>
              <a:ahLst/>
              <a:cxnLst/>
              <a:rect l="l" t="t" r="r" b="b"/>
              <a:pathLst>
                <a:path w="1202424" h="200622">
                  <a:moveTo>
                    <a:pt x="16305" y="0"/>
                  </a:moveTo>
                  <a:lnTo>
                    <a:pt x="1186119" y="0"/>
                  </a:lnTo>
                  <a:cubicBezTo>
                    <a:pt x="1190444" y="0"/>
                    <a:pt x="1194591" y="1718"/>
                    <a:pt x="1197648" y="4775"/>
                  </a:cubicBezTo>
                  <a:cubicBezTo>
                    <a:pt x="1200706" y="7833"/>
                    <a:pt x="1202424" y="11980"/>
                    <a:pt x="1202424" y="16305"/>
                  </a:cubicBezTo>
                  <a:lnTo>
                    <a:pt x="1202424" y="184317"/>
                  </a:lnTo>
                  <a:cubicBezTo>
                    <a:pt x="1202424" y="188642"/>
                    <a:pt x="1200706" y="192789"/>
                    <a:pt x="1197648" y="195847"/>
                  </a:cubicBezTo>
                  <a:cubicBezTo>
                    <a:pt x="1194591" y="198904"/>
                    <a:pt x="1190444" y="200622"/>
                    <a:pt x="1186119" y="200622"/>
                  </a:cubicBezTo>
                  <a:lnTo>
                    <a:pt x="16305" y="200622"/>
                  </a:lnTo>
                  <a:cubicBezTo>
                    <a:pt x="11980" y="200622"/>
                    <a:pt x="7833" y="198904"/>
                    <a:pt x="4775" y="195847"/>
                  </a:cubicBezTo>
                  <a:cubicBezTo>
                    <a:pt x="1718" y="192789"/>
                    <a:pt x="0" y="188642"/>
                    <a:pt x="0" y="184317"/>
                  </a:cubicBezTo>
                  <a:lnTo>
                    <a:pt x="0" y="16305"/>
                  </a:lnTo>
                  <a:cubicBezTo>
                    <a:pt x="0" y="11980"/>
                    <a:pt x="1718" y="7833"/>
                    <a:pt x="4775" y="4775"/>
                  </a:cubicBezTo>
                  <a:cubicBezTo>
                    <a:pt x="7833" y="1718"/>
                    <a:pt x="11980" y="0"/>
                    <a:pt x="16305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1202424" cy="238722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13442546" y="5934058"/>
            <a:ext cx="1481442" cy="625303"/>
          </a:xfrm>
          <a:custGeom>
            <a:avLst/>
            <a:gdLst/>
            <a:ahLst/>
            <a:cxnLst/>
            <a:rect l="l" t="t" r="r" b="b"/>
            <a:pathLst>
              <a:path w="1481442" h="625303">
                <a:moveTo>
                  <a:pt x="0" y="0"/>
                </a:moveTo>
                <a:lnTo>
                  <a:pt x="1481443" y="0"/>
                </a:lnTo>
                <a:lnTo>
                  <a:pt x="1481443" y="625304"/>
                </a:lnTo>
                <a:lnTo>
                  <a:pt x="0" y="625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97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 rot="-10800000" flipH="1">
            <a:off x="13442546" y="5337590"/>
            <a:ext cx="1481442" cy="596469"/>
          </a:xfrm>
          <a:custGeom>
            <a:avLst/>
            <a:gdLst/>
            <a:ahLst/>
            <a:cxnLst/>
            <a:rect l="l" t="t" r="r" b="b"/>
            <a:pathLst>
              <a:path w="1481442" h="596469">
                <a:moveTo>
                  <a:pt x="1481443" y="0"/>
                </a:moveTo>
                <a:lnTo>
                  <a:pt x="0" y="0"/>
                </a:lnTo>
                <a:lnTo>
                  <a:pt x="0" y="596468"/>
                </a:lnTo>
                <a:lnTo>
                  <a:pt x="1481443" y="596468"/>
                </a:lnTo>
                <a:lnTo>
                  <a:pt x="1481443" y="0"/>
                </a:lnTo>
                <a:close/>
              </a:path>
            </a:pathLst>
          </a:custGeom>
          <a:blipFill>
            <a:blip r:embed="rId4"/>
            <a:stretch>
              <a:fillRect t="-2246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1" name="Group 61"/>
          <p:cNvGrpSpPr/>
          <p:nvPr/>
        </p:nvGrpSpPr>
        <p:grpSpPr>
          <a:xfrm>
            <a:off x="13481176" y="5374103"/>
            <a:ext cx="1404184" cy="1148745"/>
            <a:chOff x="0" y="0"/>
            <a:chExt cx="541728" cy="443181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541728" cy="443181"/>
            </a:xfrm>
            <a:custGeom>
              <a:avLst/>
              <a:gdLst/>
              <a:ahLst/>
              <a:cxnLst/>
              <a:rect l="l" t="t" r="r" b="b"/>
              <a:pathLst>
                <a:path w="541728" h="443181">
                  <a:moveTo>
                    <a:pt x="0" y="0"/>
                  </a:moveTo>
                  <a:lnTo>
                    <a:pt x="541728" y="0"/>
                  </a:lnTo>
                  <a:lnTo>
                    <a:pt x="541728" y="443181"/>
                  </a:lnTo>
                  <a:lnTo>
                    <a:pt x="0" y="443181"/>
                  </a:lnTo>
                  <a:close/>
                </a:path>
              </a:pathLst>
            </a:custGeom>
            <a:blipFill>
              <a:blip r:embed="rId7"/>
              <a:stretch>
                <a:fillRect t="-5195" r="-56717" b="-225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8299708" y="7393609"/>
            <a:ext cx="6822198" cy="1672436"/>
            <a:chOff x="0" y="0"/>
            <a:chExt cx="1919548" cy="47057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919549" cy="470570"/>
            </a:xfrm>
            <a:custGeom>
              <a:avLst/>
              <a:gdLst/>
              <a:ahLst/>
              <a:cxnLst/>
              <a:rect l="l" t="t" r="r" b="b"/>
              <a:pathLst>
                <a:path w="1919549" h="470570">
                  <a:moveTo>
                    <a:pt x="15887" y="0"/>
                  </a:moveTo>
                  <a:lnTo>
                    <a:pt x="1903661" y="0"/>
                  </a:lnTo>
                  <a:cubicBezTo>
                    <a:pt x="1907875" y="0"/>
                    <a:pt x="1911916" y="1674"/>
                    <a:pt x="1914895" y="4653"/>
                  </a:cubicBezTo>
                  <a:cubicBezTo>
                    <a:pt x="1917875" y="7633"/>
                    <a:pt x="1919549" y="11674"/>
                    <a:pt x="1919549" y="15887"/>
                  </a:cubicBezTo>
                  <a:lnTo>
                    <a:pt x="1919549" y="454683"/>
                  </a:lnTo>
                  <a:cubicBezTo>
                    <a:pt x="1919549" y="463457"/>
                    <a:pt x="1912436" y="470570"/>
                    <a:pt x="1903661" y="470570"/>
                  </a:cubicBezTo>
                  <a:lnTo>
                    <a:pt x="15887" y="470570"/>
                  </a:lnTo>
                  <a:cubicBezTo>
                    <a:pt x="11674" y="470570"/>
                    <a:pt x="7633" y="468896"/>
                    <a:pt x="4653" y="465917"/>
                  </a:cubicBezTo>
                  <a:cubicBezTo>
                    <a:pt x="1674" y="462937"/>
                    <a:pt x="0" y="458896"/>
                    <a:pt x="0" y="454683"/>
                  </a:cubicBezTo>
                  <a:lnTo>
                    <a:pt x="0" y="15887"/>
                  </a:lnTo>
                  <a:cubicBezTo>
                    <a:pt x="0" y="11674"/>
                    <a:pt x="1674" y="7633"/>
                    <a:pt x="4653" y="4653"/>
                  </a:cubicBezTo>
                  <a:cubicBezTo>
                    <a:pt x="7633" y="1674"/>
                    <a:pt x="11674" y="0"/>
                    <a:pt x="158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1919548" cy="50867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8248932" y="7347139"/>
            <a:ext cx="1476992" cy="1220964"/>
            <a:chOff x="0" y="0"/>
            <a:chExt cx="415578" cy="34354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415578" cy="343540"/>
            </a:xfrm>
            <a:custGeom>
              <a:avLst/>
              <a:gdLst/>
              <a:ahLst/>
              <a:cxnLst/>
              <a:rect l="l" t="t" r="r" b="b"/>
              <a:pathLst>
                <a:path w="415578" h="343540">
                  <a:moveTo>
                    <a:pt x="52417" y="0"/>
                  </a:moveTo>
                  <a:lnTo>
                    <a:pt x="363161" y="0"/>
                  </a:lnTo>
                  <a:cubicBezTo>
                    <a:pt x="392110" y="0"/>
                    <a:pt x="415578" y="23468"/>
                    <a:pt x="415578" y="52417"/>
                  </a:cubicBezTo>
                  <a:lnTo>
                    <a:pt x="415578" y="291123"/>
                  </a:lnTo>
                  <a:cubicBezTo>
                    <a:pt x="415578" y="320072"/>
                    <a:pt x="392110" y="343540"/>
                    <a:pt x="363161" y="343540"/>
                  </a:cubicBezTo>
                  <a:lnTo>
                    <a:pt x="52417" y="343540"/>
                  </a:lnTo>
                  <a:cubicBezTo>
                    <a:pt x="23468" y="343540"/>
                    <a:pt x="0" y="320072"/>
                    <a:pt x="0" y="291123"/>
                  </a:cubicBezTo>
                  <a:lnTo>
                    <a:pt x="0" y="52417"/>
                  </a:lnTo>
                  <a:cubicBezTo>
                    <a:pt x="0" y="23468"/>
                    <a:pt x="23468" y="0"/>
                    <a:pt x="52417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415578" cy="38164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3472728" y="7891552"/>
            <a:ext cx="1707892" cy="1220964"/>
            <a:chOff x="0" y="0"/>
            <a:chExt cx="480546" cy="34354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480546" cy="343540"/>
            </a:xfrm>
            <a:custGeom>
              <a:avLst/>
              <a:gdLst/>
              <a:ahLst/>
              <a:cxnLst/>
              <a:rect l="l" t="t" r="r" b="b"/>
              <a:pathLst>
                <a:path w="480546" h="343540">
                  <a:moveTo>
                    <a:pt x="45330" y="0"/>
                  </a:moveTo>
                  <a:lnTo>
                    <a:pt x="435216" y="0"/>
                  </a:lnTo>
                  <a:cubicBezTo>
                    <a:pt x="460251" y="0"/>
                    <a:pt x="480546" y="20295"/>
                    <a:pt x="480546" y="45330"/>
                  </a:cubicBezTo>
                  <a:lnTo>
                    <a:pt x="480546" y="298210"/>
                  </a:lnTo>
                  <a:cubicBezTo>
                    <a:pt x="480546" y="323245"/>
                    <a:pt x="460251" y="343540"/>
                    <a:pt x="435216" y="343540"/>
                  </a:cubicBezTo>
                  <a:lnTo>
                    <a:pt x="45330" y="343540"/>
                  </a:lnTo>
                  <a:cubicBezTo>
                    <a:pt x="20295" y="343540"/>
                    <a:pt x="0" y="323245"/>
                    <a:pt x="0" y="298210"/>
                  </a:cubicBezTo>
                  <a:lnTo>
                    <a:pt x="0" y="45330"/>
                  </a:lnTo>
                  <a:cubicBezTo>
                    <a:pt x="0" y="20295"/>
                    <a:pt x="20295" y="0"/>
                    <a:pt x="45330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480546" cy="381640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8371327" y="7480357"/>
            <a:ext cx="6678961" cy="1498940"/>
            <a:chOff x="0" y="0"/>
            <a:chExt cx="1879246" cy="421754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879246" cy="421754"/>
            </a:xfrm>
            <a:custGeom>
              <a:avLst/>
              <a:gdLst/>
              <a:ahLst/>
              <a:cxnLst/>
              <a:rect l="l" t="t" r="r" b="b"/>
              <a:pathLst>
                <a:path w="1879246" h="421754">
                  <a:moveTo>
                    <a:pt x="12751" y="0"/>
                  </a:moveTo>
                  <a:lnTo>
                    <a:pt x="1866495" y="0"/>
                  </a:lnTo>
                  <a:cubicBezTo>
                    <a:pt x="1873537" y="0"/>
                    <a:pt x="1879246" y="5709"/>
                    <a:pt x="1879246" y="12751"/>
                  </a:cubicBezTo>
                  <a:lnTo>
                    <a:pt x="1879246" y="409003"/>
                  </a:lnTo>
                  <a:cubicBezTo>
                    <a:pt x="1879246" y="412385"/>
                    <a:pt x="1877903" y="415628"/>
                    <a:pt x="1875511" y="418019"/>
                  </a:cubicBezTo>
                  <a:cubicBezTo>
                    <a:pt x="1873120" y="420410"/>
                    <a:pt x="1869877" y="421754"/>
                    <a:pt x="1866495" y="421754"/>
                  </a:cubicBezTo>
                  <a:lnTo>
                    <a:pt x="12751" y="421754"/>
                  </a:lnTo>
                  <a:cubicBezTo>
                    <a:pt x="5709" y="421754"/>
                    <a:pt x="0" y="416045"/>
                    <a:pt x="0" y="409003"/>
                  </a:cubicBezTo>
                  <a:lnTo>
                    <a:pt x="0" y="12751"/>
                  </a:lnTo>
                  <a:cubicBezTo>
                    <a:pt x="0" y="9369"/>
                    <a:pt x="1343" y="6126"/>
                    <a:pt x="3735" y="3735"/>
                  </a:cubicBezTo>
                  <a:cubicBezTo>
                    <a:pt x="6126" y="1343"/>
                    <a:pt x="9369" y="0"/>
                    <a:pt x="127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1879246" cy="4598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8640804" y="7050197"/>
            <a:ext cx="3665778" cy="713024"/>
            <a:chOff x="0" y="0"/>
            <a:chExt cx="1031433" cy="200622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031433" cy="200622"/>
            </a:xfrm>
            <a:custGeom>
              <a:avLst/>
              <a:gdLst/>
              <a:ahLst/>
              <a:cxnLst/>
              <a:rect l="l" t="t" r="r" b="b"/>
              <a:pathLst>
                <a:path w="1031433" h="200622">
                  <a:moveTo>
                    <a:pt x="19008" y="0"/>
                  </a:moveTo>
                  <a:lnTo>
                    <a:pt x="1012425" y="0"/>
                  </a:lnTo>
                  <a:cubicBezTo>
                    <a:pt x="1022923" y="0"/>
                    <a:pt x="1031433" y="8510"/>
                    <a:pt x="1031433" y="19008"/>
                  </a:cubicBezTo>
                  <a:lnTo>
                    <a:pt x="1031433" y="181615"/>
                  </a:lnTo>
                  <a:cubicBezTo>
                    <a:pt x="1031433" y="192112"/>
                    <a:pt x="1022923" y="200622"/>
                    <a:pt x="1012425" y="200622"/>
                  </a:cubicBezTo>
                  <a:lnTo>
                    <a:pt x="19008" y="200622"/>
                  </a:lnTo>
                  <a:cubicBezTo>
                    <a:pt x="8510" y="200622"/>
                    <a:pt x="0" y="192112"/>
                    <a:pt x="0" y="181615"/>
                  </a:cubicBezTo>
                  <a:lnTo>
                    <a:pt x="0" y="19008"/>
                  </a:lnTo>
                  <a:cubicBezTo>
                    <a:pt x="0" y="8510"/>
                    <a:pt x="8510" y="0"/>
                    <a:pt x="19008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38100"/>
              <a:ext cx="1031433" cy="238722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13442546" y="8180083"/>
            <a:ext cx="1481442" cy="625303"/>
          </a:xfrm>
          <a:custGeom>
            <a:avLst/>
            <a:gdLst/>
            <a:ahLst/>
            <a:cxnLst/>
            <a:rect l="l" t="t" r="r" b="b"/>
            <a:pathLst>
              <a:path w="1481442" h="625303">
                <a:moveTo>
                  <a:pt x="0" y="0"/>
                </a:moveTo>
                <a:lnTo>
                  <a:pt x="1481443" y="0"/>
                </a:lnTo>
                <a:lnTo>
                  <a:pt x="1481443" y="625303"/>
                </a:lnTo>
                <a:lnTo>
                  <a:pt x="0" y="625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97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9" name="Freeform 79"/>
          <p:cNvSpPr/>
          <p:nvPr/>
        </p:nvSpPr>
        <p:spPr>
          <a:xfrm rot="-10800000" flipH="1">
            <a:off x="13442546" y="7583614"/>
            <a:ext cx="1481442" cy="596469"/>
          </a:xfrm>
          <a:custGeom>
            <a:avLst/>
            <a:gdLst/>
            <a:ahLst/>
            <a:cxnLst/>
            <a:rect l="l" t="t" r="r" b="b"/>
            <a:pathLst>
              <a:path w="1481442" h="596469">
                <a:moveTo>
                  <a:pt x="1481443" y="0"/>
                </a:moveTo>
                <a:lnTo>
                  <a:pt x="0" y="0"/>
                </a:lnTo>
                <a:lnTo>
                  <a:pt x="0" y="596469"/>
                </a:lnTo>
                <a:lnTo>
                  <a:pt x="1481443" y="596469"/>
                </a:lnTo>
                <a:lnTo>
                  <a:pt x="1481443" y="0"/>
                </a:lnTo>
                <a:close/>
              </a:path>
            </a:pathLst>
          </a:custGeom>
          <a:blipFill>
            <a:blip r:embed="rId4"/>
            <a:stretch>
              <a:fillRect t="-22469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0" name="Group 80"/>
          <p:cNvGrpSpPr/>
          <p:nvPr/>
        </p:nvGrpSpPr>
        <p:grpSpPr>
          <a:xfrm>
            <a:off x="13481176" y="7620127"/>
            <a:ext cx="1404184" cy="1148745"/>
            <a:chOff x="0" y="0"/>
            <a:chExt cx="541728" cy="443181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541728" cy="443181"/>
            </a:xfrm>
            <a:custGeom>
              <a:avLst/>
              <a:gdLst/>
              <a:ahLst/>
              <a:cxnLst/>
              <a:rect l="l" t="t" r="r" b="b"/>
              <a:pathLst>
                <a:path w="541728" h="443181">
                  <a:moveTo>
                    <a:pt x="0" y="0"/>
                  </a:moveTo>
                  <a:lnTo>
                    <a:pt x="541728" y="0"/>
                  </a:lnTo>
                  <a:lnTo>
                    <a:pt x="541728" y="443181"/>
                  </a:lnTo>
                  <a:lnTo>
                    <a:pt x="0" y="443181"/>
                  </a:lnTo>
                  <a:close/>
                </a:path>
              </a:pathLst>
            </a:custGeom>
            <a:blipFill>
              <a:blip r:embed="rId8"/>
              <a:stretch>
                <a:fillRect l="-11279" r="-112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" name="Group 82"/>
          <p:cNvGrpSpPr/>
          <p:nvPr/>
        </p:nvGrpSpPr>
        <p:grpSpPr>
          <a:xfrm rot="3737631">
            <a:off x="14961129" y="299562"/>
            <a:ext cx="3444630" cy="3444630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9532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4341" tIns="64341" rIns="64341" bIns="64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 rot="3737631">
            <a:off x="12949110" y="-312578"/>
            <a:ext cx="1392343" cy="1392343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714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4341" tIns="64341" rIns="64341" bIns="64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8" name="Freeform 88"/>
          <p:cNvSpPr/>
          <p:nvPr/>
        </p:nvSpPr>
        <p:spPr>
          <a:xfrm>
            <a:off x="14229080" y="1847495"/>
            <a:ext cx="1779290" cy="348763"/>
          </a:xfrm>
          <a:custGeom>
            <a:avLst/>
            <a:gdLst/>
            <a:ahLst/>
            <a:cxnLst/>
            <a:rect l="l" t="t" r="r" b="b"/>
            <a:pathLst>
              <a:path w="1779290" h="348763">
                <a:moveTo>
                  <a:pt x="0" y="0"/>
                </a:moveTo>
                <a:lnTo>
                  <a:pt x="1779290" y="0"/>
                </a:lnTo>
                <a:lnTo>
                  <a:pt x="1779290" y="348763"/>
                </a:lnTo>
                <a:lnTo>
                  <a:pt x="0" y="3487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9" name="Freeform 89"/>
          <p:cNvSpPr/>
          <p:nvPr/>
        </p:nvSpPr>
        <p:spPr>
          <a:xfrm rot="-5400000">
            <a:off x="16369655" y="7765460"/>
            <a:ext cx="1779290" cy="348763"/>
          </a:xfrm>
          <a:custGeom>
            <a:avLst/>
            <a:gdLst/>
            <a:ahLst/>
            <a:cxnLst/>
            <a:rect l="l" t="t" r="r" b="b"/>
            <a:pathLst>
              <a:path w="1779290" h="348763">
                <a:moveTo>
                  <a:pt x="0" y="0"/>
                </a:moveTo>
                <a:lnTo>
                  <a:pt x="1779290" y="0"/>
                </a:lnTo>
                <a:lnTo>
                  <a:pt x="1779290" y="348764"/>
                </a:lnTo>
                <a:lnTo>
                  <a:pt x="0" y="3487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0" name="Group 90"/>
          <p:cNvGrpSpPr/>
          <p:nvPr/>
        </p:nvGrpSpPr>
        <p:grpSpPr>
          <a:xfrm rot="7350451">
            <a:off x="14465674" y="3700069"/>
            <a:ext cx="730179" cy="730179"/>
            <a:chOff x="0" y="0"/>
            <a:chExt cx="812800" cy="8128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3" name="TextBox 93"/>
          <p:cNvSpPr txBox="1"/>
          <p:nvPr/>
        </p:nvSpPr>
        <p:spPr>
          <a:xfrm>
            <a:off x="1028700" y="1411150"/>
            <a:ext cx="12078662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KEY FINDINGS &amp; CONTRIBUTIONS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654829" y="4894011"/>
            <a:ext cx="3357810" cy="47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1"/>
              </a:lnSpc>
              <a:spcBef>
                <a:spcPct val="0"/>
              </a:spcBef>
            </a:pPr>
            <a:r>
              <a:rPr lang="en-US" sz="2808" b="1">
                <a:solidFill>
                  <a:srgbClr val="234360"/>
                </a:solidFill>
                <a:latin typeface="Prompt Bold"/>
                <a:ea typeface="Prompt Bold"/>
                <a:cs typeface="Prompt Bold"/>
                <a:sym typeface="Prompt Bold"/>
              </a:rPr>
              <a:t>PERFORMANCE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420572" y="5681178"/>
            <a:ext cx="4466558" cy="69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8"/>
              </a:lnSpc>
              <a:spcBef>
                <a:spcPct val="0"/>
              </a:spcBef>
            </a:pPr>
            <a:r>
              <a:rPr lang="en-US" sz="198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XGBoost achieved highest accuracy and lowest error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533210" y="7124802"/>
            <a:ext cx="4689104" cy="145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1"/>
              </a:lnSpc>
            </a:pPr>
            <a:r>
              <a:rPr lang="en-US" sz="2808" b="1">
                <a:solidFill>
                  <a:srgbClr val="234360"/>
                </a:solidFill>
                <a:latin typeface="Prompt Bold"/>
                <a:ea typeface="Prompt Bold"/>
                <a:cs typeface="Prompt Bold"/>
                <a:sym typeface="Prompt Bold"/>
              </a:rPr>
              <a:t>SYSTEM DEVELOPMENT</a:t>
            </a:r>
          </a:p>
          <a:p>
            <a:pPr marL="606273" lvl="1" indent="-303137" algn="just">
              <a:lnSpc>
                <a:spcPts val="3931"/>
              </a:lnSpc>
              <a:buFont typeface="Arial"/>
              <a:buChar char="•"/>
            </a:pPr>
            <a:endParaRPr lang="en-US" sz="2808" b="1">
              <a:solidFill>
                <a:srgbClr val="234360"/>
              </a:solidFill>
              <a:latin typeface="Prompt Bold"/>
              <a:ea typeface="Prompt Bold"/>
              <a:cs typeface="Prompt Bold"/>
              <a:sym typeface="Prompt Bold"/>
            </a:endParaRPr>
          </a:p>
          <a:p>
            <a:pPr algn="just">
              <a:lnSpc>
                <a:spcPts val="3931"/>
              </a:lnSpc>
              <a:spcBef>
                <a:spcPct val="0"/>
              </a:spcBef>
            </a:pPr>
            <a:endParaRPr lang="en-US" sz="2808" b="1">
              <a:solidFill>
                <a:srgbClr val="234360"/>
              </a:solidFill>
              <a:latin typeface="Prompt Bold"/>
              <a:ea typeface="Prompt Bold"/>
              <a:cs typeface="Prompt Bold"/>
              <a:sym typeface="Prompt Bold"/>
            </a:endParaRPr>
          </a:p>
        </p:txBody>
      </p:sp>
      <p:sp>
        <p:nvSpPr>
          <p:cNvPr id="97" name="TextBox 97"/>
          <p:cNvSpPr txBox="1"/>
          <p:nvPr/>
        </p:nvSpPr>
        <p:spPr>
          <a:xfrm>
            <a:off x="1420572" y="7927202"/>
            <a:ext cx="4466558" cy="1044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8"/>
              </a:lnSpc>
            </a:pPr>
            <a:r>
              <a:rPr lang="en-US" sz="198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Web-based prototype delivers real-time fraud predictions</a:t>
            </a:r>
          </a:p>
          <a:p>
            <a:pPr algn="just">
              <a:lnSpc>
                <a:spcPts val="2778"/>
              </a:lnSpc>
              <a:spcBef>
                <a:spcPct val="0"/>
              </a:spcBef>
            </a:pPr>
            <a:endParaRPr lang="en-US" sz="1984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8" name="TextBox 98"/>
          <p:cNvSpPr txBox="1"/>
          <p:nvPr/>
        </p:nvSpPr>
        <p:spPr>
          <a:xfrm>
            <a:off x="8833871" y="4894011"/>
            <a:ext cx="4080425" cy="47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1"/>
              </a:lnSpc>
              <a:spcBef>
                <a:spcPct val="0"/>
              </a:spcBef>
            </a:pPr>
            <a:r>
              <a:rPr lang="en-US" sz="2808" b="1">
                <a:solidFill>
                  <a:srgbClr val="234360"/>
                </a:solidFill>
                <a:latin typeface="Prompt Bold"/>
                <a:ea typeface="Prompt Bold"/>
                <a:cs typeface="Prompt Bold"/>
                <a:sym typeface="Prompt Bold"/>
              </a:rPr>
              <a:t>FEATURE ENGINEERING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8640804" y="5681178"/>
            <a:ext cx="4466558" cy="67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1"/>
              </a:lnSpc>
              <a:spcBef>
                <a:spcPct val="0"/>
              </a:spcBef>
            </a:pPr>
            <a:r>
              <a:rPr lang="en-US" sz="197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Feature engineering and SMOTE were key to success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8875061" y="7140035"/>
            <a:ext cx="3431521" cy="47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1"/>
              </a:lnSpc>
              <a:spcBef>
                <a:spcPct val="0"/>
              </a:spcBef>
            </a:pPr>
            <a:r>
              <a:rPr lang="en-US" sz="2808" b="1">
                <a:solidFill>
                  <a:srgbClr val="234360"/>
                </a:solidFill>
                <a:latin typeface="Prompt Bold"/>
                <a:ea typeface="Prompt Bold"/>
                <a:cs typeface="Prompt Bold"/>
                <a:sym typeface="Prompt Bold"/>
              </a:rPr>
              <a:t>BUSINESS VALUE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8640804" y="7927202"/>
            <a:ext cx="4466558" cy="69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8"/>
              </a:lnSpc>
              <a:spcBef>
                <a:spcPct val="0"/>
              </a:spcBef>
            </a:pPr>
            <a:r>
              <a:rPr lang="en-US" sz="198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Validates practical value of AI in e-commerce fraud prevention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4284" y="5151057"/>
            <a:ext cx="4104749" cy="957545"/>
            <a:chOff x="0" y="0"/>
            <a:chExt cx="1446785" cy="3375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6785" cy="337502"/>
            </a:xfrm>
            <a:custGeom>
              <a:avLst/>
              <a:gdLst/>
              <a:ahLst/>
              <a:cxnLst/>
              <a:rect l="l" t="t" r="r" b="b"/>
              <a:pathLst>
                <a:path w="1446785" h="337502">
                  <a:moveTo>
                    <a:pt x="26405" y="0"/>
                  </a:moveTo>
                  <a:lnTo>
                    <a:pt x="1420379" y="0"/>
                  </a:lnTo>
                  <a:cubicBezTo>
                    <a:pt x="1427382" y="0"/>
                    <a:pt x="1434099" y="2782"/>
                    <a:pt x="1439051" y="7734"/>
                  </a:cubicBezTo>
                  <a:cubicBezTo>
                    <a:pt x="1444003" y="12686"/>
                    <a:pt x="1446785" y="19402"/>
                    <a:pt x="1446785" y="26405"/>
                  </a:cubicBezTo>
                  <a:lnTo>
                    <a:pt x="1446785" y="311097"/>
                  </a:lnTo>
                  <a:cubicBezTo>
                    <a:pt x="1446785" y="325680"/>
                    <a:pt x="1434963" y="337502"/>
                    <a:pt x="1420379" y="337502"/>
                  </a:cubicBezTo>
                  <a:lnTo>
                    <a:pt x="26405" y="337502"/>
                  </a:lnTo>
                  <a:cubicBezTo>
                    <a:pt x="19402" y="337502"/>
                    <a:pt x="12686" y="334720"/>
                    <a:pt x="7734" y="329768"/>
                  </a:cubicBezTo>
                  <a:cubicBezTo>
                    <a:pt x="2782" y="324816"/>
                    <a:pt x="0" y="318100"/>
                    <a:pt x="0" y="311097"/>
                  </a:cubicBezTo>
                  <a:lnTo>
                    <a:pt x="0" y="26405"/>
                  </a:lnTo>
                  <a:cubicBezTo>
                    <a:pt x="0" y="11822"/>
                    <a:pt x="11822" y="0"/>
                    <a:pt x="264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46785" cy="375602"/>
            </a:xfrm>
            <a:prstGeom prst="rect">
              <a:avLst/>
            </a:prstGeom>
          </p:spPr>
          <p:txBody>
            <a:bodyPr lIns="37959" tIns="37959" rIns="37959" bIns="3795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67263" y="5124450"/>
            <a:ext cx="882897" cy="699057"/>
            <a:chOff x="0" y="0"/>
            <a:chExt cx="311191" cy="2463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1191" cy="246394"/>
            </a:xfrm>
            <a:custGeom>
              <a:avLst/>
              <a:gdLst/>
              <a:ahLst/>
              <a:cxnLst/>
              <a:rect l="l" t="t" r="r" b="b"/>
              <a:pathLst>
                <a:path w="311191" h="246394">
                  <a:moveTo>
                    <a:pt x="87688" y="0"/>
                  </a:moveTo>
                  <a:lnTo>
                    <a:pt x="223504" y="0"/>
                  </a:lnTo>
                  <a:cubicBezTo>
                    <a:pt x="246760" y="0"/>
                    <a:pt x="269064" y="9238"/>
                    <a:pt x="285508" y="25683"/>
                  </a:cubicBezTo>
                  <a:cubicBezTo>
                    <a:pt x="301953" y="42128"/>
                    <a:pt x="311191" y="64431"/>
                    <a:pt x="311191" y="87688"/>
                  </a:cubicBezTo>
                  <a:lnTo>
                    <a:pt x="311191" y="158706"/>
                  </a:lnTo>
                  <a:cubicBezTo>
                    <a:pt x="311191" y="207135"/>
                    <a:pt x="271932" y="246394"/>
                    <a:pt x="223504" y="246394"/>
                  </a:cubicBezTo>
                  <a:lnTo>
                    <a:pt x="87688" y="246394"/>
                  </a:lnTo>
                  <a:cubicBezTo>
                    <a:pt x="39259" y="246394"/>
                    <a:pt x="0" y="207135"/>
                    <a:pt x="0" y="158706"/>
                  </a:cubicBezTo>
                  <a:lnTo>
                    <a:pt x="0" y="87688"/>
                  </a:lnTo>
                  <a:cubicBezTo>
                    <a:pt x="0" y="64431"/>
                    <a:pt x="9238" y="42128"/>
                    <a:pt x="25683" y="25683"/>
                  </a:cubicBezTo>
                  <a:cubicBezTo>
                    <a:pt x="42128" y="9238"/>
                    <a:pt x="64431" y="0"/>
                    <a:pt x="87688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1191" cy="284494"/>
            </a:xfrm>
            <a:prstGeom prst="rect">
              <a:avLst/>
            </a:prstGeom>
          </p:spPr>
          <p:txBody>
            <a:bodyPr lIns="37959" tIns="37959" rIns="37959" bIns="3795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89877" y="5436151"/>
            <a:ext cx="1020922" cy="699057"/>
            <a:chOff x="0" y="0"/>
            <a:chExt cx="359840" cy="2463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9840" cy="246394"/>
            </a:xfrm>
            <a:custGeom>
              <a:avLst/>
              <a:gdLst/>
              <a:ahLst/>
              <a:cxnLst/>
              <a:rect l="l" t="t" r="r" b="b"/>
              <a:pathLst>
                <a:path w="359840" h="246394">
                  <a:moveTo>
                    <a:pt x="75833" y="0"/>
                  </a:moveTo>
                  <a:lnTo>
                    <a:pt x="284008" y="0"/>
                  </a:lnTo>
                  <a:cubicBezTo>
                    <a:pt x="304120" y="0"/>
                    <a:pt x="323408" y="7989"/>
                    <a:pt x="337629" y="22211"/>
                  </a:cubicBezTo>
                  <a:cubicBezTo>
                    <a:pt x="351851" y="36432"/>
                    <a:pt x="359840" y="55721"/>
                    <a:pt x="359840" y="75833"/>
                  </a:cubicBezTo>
                  <a:lnTo>
                    <a:pt x="359840" y="170561"/>
                  </a:lnTo>
                  <a:cubicBezTo>
                    <a:pt x="359840" y="212443"/>
                    <a:pt x="325889" y="246394"/>
                    <a:pt x="284008" y="246394"/>
                  </a:cubicBezTo>
                  <a:lnTo>
                    <a:pt x="75833" y="246394"/>
                  </a:lnTo>
                  <a:cubicBezTo>
                    <a:pt x="33951" y="246394"/>
                    <a:pt x="0" y="212443"/>
                    <a:pt x="0" y="170561"/>
                  </a:cubicBezTo>
                  <a:lnTo>
                    <a:pt x="0" y="75833"/>
                  </a:lnTo>
                  <a:cubicBezTo>
                    <a:pt x="0" y="33951"/>
                    <a:pt x="33951" y="0"/>
                    <a:pt x="75833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59840" cy="284494"/>
            </a:xfrm>
            <a:prstGeom prst="rect">
              <a:avLst/>
            </a:prstGeom>
          </p:spPr>
          <p:txBody>
            <a:bodyPr lIns="37959" tIns="37959" rIns="37959" bIns="3795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75640" y="5223057"/>
            <a:ext cx="3922037" cy="813545"/>
            <a:chOff x="0" y="0"/>
            <a:chExt cx="1382385" cy="2867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82385" cy="286747"/>
            </a:xfrm>
            <a:custGeom>
              <a:avLst/>
              <a:gdLst/>
              <a:ahLst/>
              <a:cxnLst/>
              <a:rect l="l" t="t" r="r" b="b"/>
              <a:pathLst>
                <a:path w="1382385" h="286747">
                  <a:moveTo>
                    <a:pt x="15792" y="0"/>
                  </a:moveTo>
                  <a:lnTo>
                    <a:pt x="1366593" y="0"/>
                  </a:lnTo>
                  <a:cubicBezTo>
                    <a:pt x="1370782" y="0"/>
                    <a:pt x="1374798" y="1664"/>
                    <a:pt x="1377760" y="4625"/>
                  </a:cubicBezTo>
                  <a:cubicBezTo>
                    <a:pt x="1380721" y="7587"/>
                    <a:pt x="1382385" y="11603"/>
                    <a:pt x="1382385" y="15792"/>
                  </a:cubicBezTo>
                  <a:lnTo>
                    <a:pt x="1382385" y="270955"/>
                  </a:lnTo>
                  <a:cubicBezTo>
                    <a:pt x="1382385" y="275144"/>
                    <a:pt x="1380721" y="279160"/>
                    <a:pt x="1377760" y="282122"/>
                  </a:cubicBezTo>
                  <a:cubicBezTo>
                    <a:pt x="1374798" y="285083"/>
                    <a:pt x="1370782" y="286747"/>
                    <a:pt x="1366593" y="286747"/>
                  </a:cubicBezTo>
                  <a:lnTo>
                    <a:pt x="15792" y="286747"/>
                  </a:lnTo>
                  <a:cubicBezTo>
                    <a:pt x="7070" y="286747"/>
                    <a:pt x="0" y="279677"/>
                    <a:pt x="0" y="270955"/>
                  </a:cubicBezTo>
                  <a:lnTo>
                    <a:pt x="0" y="15792"/>
                  </a:lnTo>
                  <a:cubicBezTo>
                    <a:pt x="0" y="7070"/>
                    <a:pt x="7070" y="0"/>
                    <a:pt x="157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82385" cy="32484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95389" y="5475873"/>
            <a:ext cx="3487285" cy="3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2041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EFFECTIVENESS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20867" y="6424884"/>
            <a:ext cx="357681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Achieved high accuracy, precision, and recall using machine learning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967263" y="6441583"/>
            <a:ext cx="343812" cy="299976"/>
          </a:xfrm>
          <a:custGeom>
            <a:avLst/>
            <a:gdLst/>
            <a:ahLst/>
            <a:cxnLst/>
            <a:rect l="l" t="t" r="r" b="b"/>
            <a:pathLst>
              <a:path w="343812" h="299976">
                <a:moveTo>
                  <a:pt x="0" y="0"/>
                </a:moveTo>
                <a:lnTo>
                  <a:pt x="343813" y="0"/>
                </a:lnTo>
                <a:lnTo>
                  <a:pt x="343813" y="299976"/>
                </a:lnTo>
                <a:lnTo>
                  <a:pt x="0" y="299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903734" y="7815520"/>
            <a:ext cx="343812" cy="299976"/>
          </a:xfrm>
          <a:custGeom>
            <a:avLst/>
            <a:gdLst/>
            <a:ahLst/>
            <a:cxnLst/>
            <a:rect l="l" t="t" r="r" b="b"/>
            <a:pathLst>
              <a:path w="343812" h="299976">
                <a:moveTo>
                  <a:pt x="0" y="0"/>
                </a:moveTo>
                <a:lnTo>
                  <a:pt x="343812" y="0"/>
                </a:lnTo>
                <a:lnTo>
                  <a:pt x="343812" y="299976"/>
                </a:lnTo>
                <a:lnTo>
                  <a:pt x="0" y="299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194846" y="5436151"/>
            <a:ext cx="1020922" cy="699057"/>
            <a:chOff x="0" y="0"/>
            <a:chExt cx="359840" cy="24639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9840" cy="246394"/>
            </a:xfrm>
            <a:custGeom>
              <a:avLst/>
              <a:gdLst/>
              <a:ahLst/>
              <a:cxnLst/>
              <a:rect l="l" t="t" r="r" b="b"/>
              <a:pathLst>
                <a:path w="359840" h="246394">
                  <a:moveTo>
                    <a:pt x="75833" y="0"/>
                  </a:moveTo>
                  <a:lnTo>
                    <a:pt x="284008" y="0"/>
                  </a:lnTo>
                  <a:cubicBezTo>
                    <a:pt x="304120" y="0"/>
                    <a:pt x="323408" y="7989"/>
                    <a:pt x="337629" y="22211"/>
                  </a:cubicBezTo>
                  <a:cubicBezTo>
                    <a:pt x="351851" y="36432"/>
                    <a:pt x="359840" y="55721"/>
                    <a:pt x="359840" y="75833"/>
                  </a:cubicBezTo>
                  <a:lnTo>
                    <a:pt x="359840" y="170561"/>
                  </a:lnTo>
                  <a:cubicBezTo>
                    <a:pt x="359840" y="212443"/>
                    <a:pt x="325889" y="246394"/>
                    <a:pt x="284008" y="246394"/>
                  </a:cubicBezTo>
                  <a:lnTo>
                    <a:pt x="75833" y="246394"/>
                  </a:lnTo>
                  <a:cubicBezTo>
                    <a:pt x="33951" y="246394"/>
                    <a:pt x="0" y="212443"/>
                    <a:pt x="0" y="170561"/>
                  </a:cubicBezTo>
                  <a:lnTo>
                    <a:pt x="0" y="75833"/>
                  </a:lnTo>
                  <a:cubicBezTo>
                    <a:pt x="0" y="33951"/>
                    <a:pt x="33951" y="0"/>
                    <a:pt x="75833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59840" cy="284494"/>
            </a:xfrm>
            <a:prstGeom prst="rect">
              <a:avLst/>
            </a:prstGeom>
          </p:spPr>
          <p:txBody>
            <a:bodyPr lIns="37959" tIns="37959" rIns="37959" bIns="3795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089253" y="5151057"/>
            <a:ext cx="4104749" cy="957545"/>
            <a:chOff x="0" y="0"/>
            <a:chExt cx="1446785" cy="3375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6785" cy="337502"/>
            </a:xfrm>
            <a:custGeom>
              <a:avLst/>
              <a:gdLst/>
              <a:ahLst/>
              <a:cxnLst/>
              <a:rect l="l" t="t" r="r" b="b"/>
              <a:pathLst>
                <a:path w="1446785" h="337502">
                  <a:moveTo>
                    <a:pt x="26405" y="0"/>
                  </a:moveTo>
                  <a:lnTo>
                    <a:pt x="1420379" y="0"/>
                  </a:lnTo>
                  <a:cubicBezTo>
                    <a:pt x="1427382" y="0"/>
                    <a:pt x="1434099" y="2782"/>
                    <a:pt x="1439051" y="7734"/>
                  </a:cubicBezTo>
                  <a:cubicBezTo>
                    <a:pt x="1444003" y="12686"/>
                    <a:pt x="1446785" y="19402"/>
                    <a:pt x="1446785" y="26405"/>
                  </a:cubicBezTo>
                  <a:lnTo>
                    <a:pt x="1446785" y="311097"/>
                  </a:lnTo>
                  <a:cubicBezTo>
                    <a:pt x="1446785" y="325680"/>
                    <a:pt x="1434963" y="337502"/>
                    <a:pt x="1420379" y="337502"/>
                  </a:cubicBezTo>
                  <a:lnTo>
                    <a:pt x="26405" y="337502"/>
                  </a:lnTo>
                  <a:cubicBezTo>
                    <a:pt x="19402" y="337502"/>
                    <a:pt x="12686" y="334720"/>
                    <a:pt x="7734" y="329768"/>
                  </a:cubicBezTo>
                  <a:cubicBezTo>
                    <a:pt x="2782" y="324816"/>
                    <a:pt x="0" y="318100"/>
                    <a:pt x="0" y="311097"/>
                  </a:cubicBezTo>
                  <a:lnTo>
                    <a:pt x="0" y="26405"/>
                  </a:lnTo>
                  <a:cubicBezTo>
                    <a:pt x="0" y="11822"/>
                    <a:pt x="11822" y="0"/>
                    <a:pt x="264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446785" cy="375602"/>
            </a:xfrm>
            <a:prstGeom prst="rect">
              <a:avLst/>
            </a:prstGeom>
          </p:spPr>
          <p:txBody>
            <a:bodyPr lIns="37959" tIns="37959" rIns="37959" bIns="3795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072232" y="5124450"/>
            <a:ext cx="882897" cy="699057"/>
            <a:chOff x="0" y="0"/>
            <a:chExt cx="311191" cy="24639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1191" cy="246394"/>
            </a:xfrm>
            <a:custGeom>
              <a:avLst/>
              <a:gdLst/>
              <a:ahLst/>
              <a:cxnLst/>
              <a:rect l="l" t="t" r="r" b="b"/>
              <a:pathLst>
                <a:path w="311191" h="246394">
                  <a:moveTo>
                    <a:pt x="87688" y="0"/>
                  </a:moveTo>
                  <a:lnTo>
                    <a:pt x="223504" y="0"/>
                  </a:lnTo>
                  <a:cubicBezTo>
                    <a:pt x="246760" y="0"/>
                    <a:pt x="269064" y="9238"/>
                    <a:pt x="285508" y="25683"/>
                  </a:cubicBezTo>
                  <a:cubicBezTo>
                    <a:pt x="301953" y="42128"/>
                    <a:pt x="311191" y="64431"/>
                    <a:pt x="311191" y="87688"/>
                  </a:cubicBezTo>
                  <a:lnTo>
                    <a:pt x="311191" y="158706"/>
                  </a:lnTo>
                  <a:cubicBezTo>
                    <a:pt x="311191" y="207135"/>
                    <a:pt x="271932" y="246394"/>
                    <a:pt x="223504" y="246394"/>
                  </a:cubicBezTo>
                  <a:lnTo>
                    <a:pt x="87688" y="246394"/>
                  </a:lnTo>
                  <a:cubicBezTo>
                    <a:pt x="39259" y="246394"/>
                    <a:pt x="0" y="207135"/>
                    <a:pt x="0" y="158706"/>
                  </a:cubicBezTo>
                  <a:lnTo>
                    <a:pt x="0" y="87688"/>
                  </a:lnTo>
                  <a:cubicBezTo>
                    <a:pt x="0" y="64431"/>
                    <a:pt x="9238" y="42128"/>
                    <a:pt x="25683" y="25683"/>
                  </a:cubicBezTo>
                  <a:cubicBezTo>
                    <a:pt x="42128" y="9238"/>
                    <a:pt x="64431" y="0"/>
                    <a:pt x="87688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11191" cy="284494"/>
            </a:xfrm>
            <a:prstGeom prst="rect">
              <a:avLst/>
            </a:prstGeom>
          </p:spPr>
          <p:txBody>
            <a:bodyPr lIns="37959" tIns="37959" rIns="37959" bIns="3795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180609" y="5223057"/>
            <a:ext cx="3922037" cy="813545"/>
            <a:chOff x="0" y="0"/>
            <a:chExt cx="1382385" cy="28674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82385" cy="286747"/>
            </a:xfrm>
            <a:custGeom>
              <a:avLst/>
              <a:gdLst/>
              <a:ahLst/>
              <a:cxnLst/>
              <a:rect l="l" t="t" r="r" b="b"/>
              <a:pathLst>
                <a:path w="1382385" h="286747">
                  <a:moveTo>
                    <a:pt x="15792" y="0"/>
                  </a:moveTo>
                  <a:lnTo>
                    <a:pt x="1366593" y="0"/>
                  </a:lnTo>
                  <a:cubicBezTo>
                    <a:pt x="1370782" y="0"/>
                    <a:pt x="1374798" y="1664"/>
                    <a:pt x="1377760" y="4625"/>
                  </a:cubicBezTo>
                  <a:cubicBezTo>
                    <a:pt x="1380721" y="7587"/>
                    <a:pt x="1382385" y="11603"/>
                    <a:pt x="1382385" y="15792"/>
                  </a:cubicBezTo>
                  <a:lnTo>
                    <a:pt x="1382385" y="270955"/>
                  </a:lnTo>
                  <a:cubicBezTo>
                    <a:pt x="1382385" y="275144"/>
                    <a:pt x="1380721" y="279160"/>
                    <a:pt x="1377760" y="282122"/>
                  </a:cubicBezTo>
                  <a:cubicBezTo>
                    <a:pt x="1374798" y="285083"/>
                    <a:pt x="1370782" y="286747"/>
                    <a:pt x="1366593" y="286747"/>
                  </a:cubicBezTo>
                  <a:lnTo>
                    <a:pt x="15792" y="286747"/>
                  </a:lnTo>
                  <a:cubicBezTo>
                    <a:pt x="7070" y="286747"/>
                    <a:pt x="0" y="279677"/>
                    <a:pt x="0" y="270955"/>
                  </a:cubicBezTo>
                  <a:lnTo>
                    <a:pt x="0" y="15792"/>
                  </a:lnTo>
                  <a:cubicBezTo>
                    <a:pt x="0" y="7070"/>
                    <a:pt x="7070" y="0"/>
                    <a:pt x="157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382385" cy="32484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185354" y="5473979"/>
            <a:ext cx="3917292" cy="3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2041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CHALLENGES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525836" y="6424884"/>
            <a:ext cx="366816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Synthetic dataset (PaySim): Doesn’t capture all real-world complexities</a:t>
            </a:r>
          </a:p>
        </p:txBody>
      </p:sp>
      <p:sp>
        <p:nvSpPr>
          <p:cNvPr id="32" name="Freeform 32"/>
          <p:cNvSpPr/>
          <p:nvPr/>
        </p:nvSpPr>
        <p:spPr>
          <a:xfrm>
            <a:off x="7072232" y="6441583"/>
            <a:ext cx="343812" cy="299976"/>
          </a:xfrm>
          <a:custGeom>
            <a:avLst/>
            <a:gdLst/>
            <a:ahLst/>
            <a:cxnLst/>
            <a:rect l="l" t="t" r="r" b="b"/>
            <a:pathLst>
              <a:path w="343812" h="299976">
                <a:moveTo>
                  <a:pt x="0" y="0"/>
                </a:moveTo>
                <a:lnTo>
                  <a:pt x="343813" y="0"/>
                </a:lnTo>
                <a:lnTo>
                  <a:pt x="343813" y="299976"/>
                </a:lnTo>
                <a:lnTo>
                  <a:pt x="0" y="299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7089253" y="7856046"/>
            <a:ext cx="343812" cy="299976"/>
          </a:xfrm>
          <a:custGeom>
            <a:avLst/>
            <a:gdLst/>
            <a:ahLst/>
            <a:cxnLst/>
            <a:rect l="l" t="t" r="r" b="b"/>
            <a:pathLst>
              <a:path w="343812" h="299976">
                <a:moveTo>
                  <a:pt x="0" y="0"/>
                </a:moveTo>
                <a:lnTo>
                  <a:pt x="343812" y="0"/>
                </a:lnTo>
                <a:lnTo>
                  <a:pt x="343812" y="299976"/>
                </a:lnTo>
                <a:lnTo>
                  <a:pt x="0" y="299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2194222" y="5151057"/>
            <a:ext cx="4104749" cy="957545"/>
            <a:chOff x="0" y="0"/>
            <a:chExt cx="1446785" cy="33750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46785" cy="337502"/>
            </a:xfrm>
            <a:custGeom>
              <a:avLst/>
              <a:gdLst/>
              <a:ahLst/>
              <a:cxnLst/>
              <a:rect l="l" t="t" r="r" b="b"/>
              <a:pathLst>
                <a:path w="1446785" h="337502">
                  <a:moveTo>
                    <a:pt x="26405" y="0"/>
                  </a:moveTo>
                  <a:lnTo>
                    <a:pt x="1420379" y="0"/>
                  </a:lnTo>
                  <a:cubicBezTo>
                    <a:pt x="1427382" y="0"/>
                    <a:pt x="1434099" y="2782"/>
                    <a:pt x="1439051" y="7734"/>
                  </a:cubicBezTo>
                  <a:cubicBezTo>
                    <a:pt x="1444003" y="12686"/>
                    <a:pt x="1446785" y="19402"/>
                    <a:pt x="1446785" y="26405"/>
                  </a:cubicBezTo>
                  <a:lnTo>
                    <a:pt x="1446785" y="311097"/>
                  </a:lnTo>
                  <a:cubicBezTo>
                    <a:pt x="1446785" y="325680"/>
                    <a:pt x="1434963" y="337502"/>
                    <a:pt x="1420379" y="337502"/>
                  </a:cubicBezTo>
                  <a:lnTo>
                    <a:pt x="26405" y="337502"/>
                  </a:lnTo>
                  <a:cubicBezTo>
                    <a:pt x="19402" y="337502"/>
                    <a:pt x="12686" y="334720"/>
                    <a:pt x="7734" y="329768"/>
                  </a:cubicBezTo>
                  <a:cubicBezTo>
                    <a:pt x="2782" y="324816"/>
                    <a:pt x="0" y="318100"/>
                    <a:pt x="0" y="311097"/>
                  </a:cubicBezTo>
                  <a:lnTo>
                    <a:pt x="0" y="26405"/>
                  </a:lnTo>
                  <a:cubicBezTo>
                    <a:pt x="0" y="11822"/>
                    <a:pt x="11822" y="0"/>
                    <a:pt x="264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446785" cy="375602"/>
            </a:xfrm>
            <a:prstGeom prst="rect">
              <a:avLst/>
            </a:prstGeom>
          </p:spPr>
          <p:txBody>
            <a:bodyPr lIns="37959" tIns="37959" rIns="37959" bIns="3795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177201" y="5124450"/>
            <a:ext cx="882897" cy="699057"/>
            <a:chOff x="0" y="0"/>
            <a:chExt cx="311191" cy="24639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11191" cy="246394"/>
            </a:xfrm>
            <a:custGeom>
              <a:avLst/>
              <a:gdLst/>
              <a:ahLst/>
              <a:cxnLst/>
              <a:rect l="l" t="t" r="r" b="b"/>
              <a:pathLst>
                <a:path w="311191" h="246394">
                  <a:moveTo>
                    <a:pt x="87688" y="0"/>
                  </a:moveTo>
                  <a:lnTo>
                    <a:pt x="223504" y="0"/>
                  </a:lnTo>
                  <a:cubicBezTo>
                    <a:pt x="246760" y="0"/>
                    <a:pt x="269064" y="9238"/>
                    <a:pt x="285508" y="25683"/>
                  </a:cubicBezTo>
                  <a:cubicBezTo>
                    <a:pt x="301953" y="42128"/>
                    <a:pt x="311191" y="64431"/>
                    <a:pt x="311191" y="87688"/>
                  </a:cubicBezTo>
                  <a:lnTo>
                    <a:pt x="311191" y="158706"/>
                  </a:lnTo>
                  <a:cubicBezTo>
                    <a:pt x="311191" y="207135"/>
                    <a:pt x="271932" y="246394"/>
                    <a:pt x="223504" y="246394"/>
                  </a:cubicBezTo>
                  <a:lnTo>
                    <a:pt x="87688" y="246394"/>
                  </a:lnTo>
                  <a:cubicBezTo>
                    <a:pt x="39259" y="246394"/>
                    <a:pt x="0" y="207135"/>
                    <a:pt x="0" y="158706"/>
                  </a:cubicBezTo>
                  <a:lnTo>
                    <a:pt x="0" y="87688"/>
                  </a:lnTo>
                  <a:cubicBezTo>
                    <a:pt x="0" y="64431"/>
                    <a:pt x="9238" y="42128"/>
                    <a:pt x="25683" y="25683"/>
                  </a:cubicBezTo>
                  <a:cubicBezTo>
                    <a:pt x="42128" y="9238"/>
                    <a:pt x="64431" y="0"/>
                    <a:pt x="87688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311191" cy="284494"/>
            </a:xfrm>
            <a:prstGeom prst="rect">
              <a:avLst/>
            </a:prstGeom>
          </p:spPr>
          <p:txBody>
            <a:bodyPr lIns="37959" tIns="37959" rIns="37959" bIns="3795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5299815" y="5436151"/>
            <a:ext cx="1020922" cy="699057"/>
            <a:chOff x="0" y="0"/>
            <a:chExt cx="359840" cy="24639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59840" cy="246394"/>
            </a:xfrm>
            <a:custGeom>
              <a:avLst/>
              <a:gdLst/>
              <a:ahLst/>
              <a:cxnLst/>
              <a:rect l="l" t="t" r="r" b="b"/>
              <a:pathLst>
                <a:path w="359840" h="246394">
                  <a:moveTo>
                    <a:pt x="75833" y="0"/>
                  </a:moveTo>
                  <a:lnTo>
                    <a:pt x="284008" y="0"/>
                  </a:lnTo>
                  <a:cubicBezTo>
                    <a:pt x="304120" y="0"/>
                    <a:pt x="323408" y="7989"/>
                    <a:pt x="337629" y="22211"/>
                  </a:cubicBezTo>
                  <a:cubicBezTo>
                    <a:pt x="351851" y="36432"/>
                    <a:pt x="359840" y="55721"/>
                    <a:pt x="359840" y="75833"/>
                  </a:cubicBezTo>
                  <a:lnTo>
                    <a:pt x="359840" y="170561"/>
                  </a:lnTo>
                  <a:cubicBezTo>
                    <a:pt x="359840" y="212443"/>
                    <a:pt x="325889" y="246394"/>
                    <a:pt x="284008" y="246394"/>
                  </a:cubicBezTo>
                  <a:lnTo>
                    <a:pt x="75833" y="246394"/>
                  </a:lnTo>
                  <a:cubicBezTo>
                    <a:pt x="33951" y="246394"/>
                    <a:pt x="0" y="212443"/>
                    <a:pt x="0" y="170561"/>
                  </a:cubicBezTo>
                  <a:lnTo>
                    <a:pt x="0" y="75833"/>
                  </a:lnTo>
                  <a:cubicBezTo>
                    <a:pt x="0" y="33951"/>
                    <a:pt x="33951" y="0"/>
                    <a:pt x="75833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359840" cy="284494"/>
            </a:xfrm>
            <a:prstGeom prst="rect">
              <a:avLst/>
            </a:prstGeom>
          </p:spPr>
          <p:txBody>
            <a:bodyPr lIns="37959" tIns="37959" rIns="37959" bIns="37959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285578" y="5223057"/>
            <a:ext cx="3922037" cy="813545"/>
            <a:chOff x="0" y="0"/>
            <a:chExt cx="1382385" cy="28674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382385" cy="286747"/>
            </a:xfrm>
            <a:custGeom>
              <a:avLst/>
              <a:gdLst/>
              <a:ahLst/>
              <a:cxnLst/>
              <a:rect l="l" t="t" r="r" b="b"/>
              <a:pathLst>
                <a:path w="1382385" h="286747">
                  <a:moveTo>
                    <a:pt x="15792" y="0"/>
                  </a:moveTo>
                  <a:lnTo>
                    <a:pt x="1366593" y="0"/>
                  </a:lnTo>
                  <a:cubicBezTo>
                    <a:pt x="1370782" y="0"/>
                    <a:pt x="1374798" y="1664"/>
                    <a:pt x="1377760" y="4625"/>
                  </a:cubicBezTo>
                  <a:cubicBezTo>
                    <a:pt x="1380721" y="7587"/>
                    <a:pt x="1382385" y="11603"/>
                    <a:pt x="1382385" y="15792"/>
                  </a:cubicBezTo>
                  <a:lnTo>
                    <a:pt x="1382385" y="270955"/>
                  </a:lnTo>
                  <a:cubicBezTo>
                    <a:pt x="1382385" y="275144"/>
                    <a:pt x="1380721" y="279160"/>
                    <a:pt x="1377760" y="282122"/>
                  </a:cubicBezTo>
                  <a:cubicBezTo>
                    <a:pt x="1374798" y="285083"/>
                    <a:pt x="1370782" y="286747"/>
                    <a:pt x="1366593" y="286747"/>
                  </a:cubicBezTo>
                  <a:lnTo>
                    <a:pt x="15792" y="286747"/>
                  </a:lnTo>
                  <a:cubicBezTo>
                    <a:pt x="7070" y="286747"/>
                    <a:pt x="0" y="279677"/>
                    <a:pt x="0" y="270955"/>
                  </a:cubicBezTo>
                  <a:lnTo>
                    <a:pt x="0" y="15792"/>
                  </a:lnTo>
                  <a:cubicBezTo>
                    <a:pt x="0" y="7070"/>
                    <a:pt x="7070" y="0"/>
                    <a:pt x="157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382385" cy="32484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2461515" y="5436151"/>
            <a:ext cx="3574908" cy="3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2041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OPPORTUNITIES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630805" y="6424884"/>
            <a:ext cx="336704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Explainability: Use tools like SHAP or LIME to interpret model decisions</a:t>
            </a:r>
          </a:p>
        </p:txBody>
      </p:sp>
      <p:sp>
        <p:nvSpPr>
          <p:cNvPr id="48" name="Freeform 48"/>
          <p:cNvSpPr/>
          <p:nvPr/>
        </p:nvSpPr>
        <p:spPr>
          <a:xfrm>
            <a:off x="12177201" y="6441583"/>
            <a:ext cx="343812" cy="299976"/>
          </a:xfrm>
          <a:custGeom>
            <a:avLst/>
            <a:gdLst/>
            <a:ahLst/>
            <a:cxnLst/>
            <a:rect l="l" t="t" r="r" b="b"/>
            <a:pathLst>
              <a:path w="343812" h="299976">
                <a:moveTo>
                  <a:pt x="0" y="0"/>
                </a:moveTo>
                <a:lnTo>
                  <a:pt x="343812" y="0"/>
                </a:lnTo>
                <a:lnTo>
                  <a:pt x="343812" y="299976"/>
                </a:lnTo>
                <a:lnTo>
                  <a:pt x="0" y="299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12194222" y="7815520"/>
            <a:ext cx="343812" cy="299976"/>
          </a:xfrm>
          <a:custGeom>
            <a:avLst/>
            <a:gdLst/>
            <a:ahLst/>
            <a:cxnLst/>
            <a:rect l="l" t="t" r="r" b="b"/>
            <a:pathLst>
              <a:path w="343812" h="299976">
                <a:moveTo>
                  <a:pt x="0" y="0"/>
                </a:moveTo>
                <a:lnTo>
                  <a:pt x="343812" y="0"/>
                </a:lnTo>
                <a:lnTo>
                  <a:pt x="343812" y="299976"/>
                </a:lnTo>
                <a:lnTo>
                  <a:pt x="0" y="2999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4083618" y="313444"/>
            <a:ext cx="9711947" cy="28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CONCLUSION &amp; FUTURE WORK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18067" y="3486785"/>
            <a:ext cx="14824290" cy="98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The project confirms the value of AI in detecting fraud efficiently and accurately. However, real-world deployment requires handling real-time data, maintaining interpretability, and adapting to new fraud patterns. Future enhancements will focus on transparency, resilience, and scalability—making the system enterprise-ready.</a:t>
            </a:r>
          </a:p>
        </p:txBody>
      </p:sp>
      <p:grpSp>
        <p:nvGrpSpPr>
          <p:cNvPr id="52" name="Group 52"/>
          <p:cNvGrpSpPr/>
          <p:nvPr/>
        </p:nvGrpSpPr>
        <p:grpSpPr>
          <a:xfrm rot="-10800000">
            <a:off x="-928018" y="7942169"/>
            <a:ext cx="3223406" cy="3223406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 rot="-10800000">
            <a:off x="-10238" y="7021940"/>
            <a:ext cx="598574" cy="598574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2502474" y="9654773"/>
            <a:ext cx="791431" cy="791431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8102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905979" y="7855538"/>
            <a:ext cx="3310038" cy="3310038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588336" y="9741488"/>
            <a:ext cx="1267021" cy="248352"/>
          </a:xfrm>
          <a:custGeom>
            <a:avLst/>
            <a:gdLst/>
            <a:ahLst/>
            <a:cxnLst/>
            <a:rect l="l" t="t" r="r" b="b"/>
            <a:pathLst>
              <a:path w="1267021" h="248352">
                <a:moveTo>
                  <a:pt x="0" y="0"/>
                </a:moveTo>
                <a:lnTo>
                  <a:pt x="1267021" y="0"/>
                </a:lnTo>
                <a:lnTo>
                  <a:pt x="1267021" y="248352"/>
                </a:lnTo>
                <a:lnTo>
                  <a:pt x="0" y="248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 rot="-10800000">
            <a:off x="15992279" y="9741488"/>
            <a:ext cx="1267021" cy="248352"/>
          </a:xfrm>
          <a:custGeom>
            <a:avLst/>
            <a:gdLst/>
            <a:ahLst/>
            <a:cxnLst/>
            <a:rect l="l" t="t" r="r" b="b"/>
            <a:pathLst>
              <a:path w="1267021" h="248352">
                <a:moveTo>
                  <a:pt x="0" y="0"/>
                </a:moveTo>
                <a:lnTo>
                  <a:pt x="1267021" y="0"/>
                </a:lnTo>
                <a:lnTo>
                  <a:pt x="1267021" y="248352"/>
                </a:lnTo>
                <a:lnTo>
                  <a:pt x="0" y="248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6" name="Group 66"/>
          <p:cNvGrpSpPr/>
          <p:nvPr/>
        </p:nvGrpSpPr>
        <p:grpSpPr>
          <a:xfrm rot="-10800000">
            <a:off x="17699664" y="7021940"/>
            <a:ext cx="598574" cy="598574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 rot="-5400000">
            <a:off x="14994095" y="9662700"/>
            <a:ext cx="791431" cy="791431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8102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5905979" y="-878576"/>
            <a:ext cx="3310038" cy="3310038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7699664" y="2666486"/>
            <a:ext cx="598574" cy="598574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 rot="-10800000">
            <a:off x="14994095" y="-159204"/>
            <a:ext cx="791431" cy="79143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8102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 rot="-10800000">
            <a:off x="-928018" y="-878576"/>
            <a:ext cx="3310038" cy="3310038"/>
            <a:chOff x="0" y="0"/>
            <a:chExt cx="812800" cy="812800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4" name="Freeform 84"/>
          <p:cNvSpPr/>
          <p:nvPr/>
        </p:nvSpPr>
        <p:spPr>
          <a:xfrm>
            <a:off x="16036423" y="920573"/>
            <a:ext cx="1267021" cy="248352"/>
          </a:xfrm>
          <a:custGeom>
            <a:avLst/>
            <a:gdLst/>
            <a:ahLst/>
            <a:cxnLst/>
            <a:rect l="l" t="t" r="r" b="b"/>
            <a:pathLst>
              <a:path w="1267021" h="248352">
                <a:moveTo>
                  <a:pt x="0" y="0"/>
                </a:moveTo>
                <a:lnTo>
                  <a:pt x="1267021" y="0"/>
                </a:lnTo>
                <a:lnTo>
                  <a:pt x="1267021" y="248352"/>
                </a:lnTo>
                <a:lnTo>
                  <a:pt x="0" y="248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5" name="Freeform 85"/>
          <p:cNvSpPr/>
          <p:nvPr/>
        </p:nvSpPr>
        <p:spPr>
          <a:xfrm>
            <a:off x="588336" y="776443"/>
            <a:ext cx="1267021" cy="248352"/>
          </a:xfrm>
          <a:custGeom>
            <a:avLst/>
            <a:gdLst/>
            <a:ahLst/>
            <a:cxnLst/>
            <a:rect l="l" t="t" r="r" b="b"/>
            <a:pathLst>
              <a:path w="1267021" h="248352">
                <a:moveTo>
                  <a:pt x="0" y="0"/>
                </a:moveTo>
                <a:lnTo>
                  <a:pt x="1267021" y="0"/>
                </a:lnTo>
                <a:lnTo>
                  <a:pt x="1267021" y="248352"/>
                </a:lnTo>
                <a:lnTo>
                  <a:pt x="0" y="248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6" name="Group 86"/>
          <p:cNvGrpSpPr/>
          <p:nvPr/>
        </p:nvGrpSpPr>
        <p:grpSpPr>
          <a:xfrm>
            <a:off x="-10238" y="2666486"/>
            <a:ext cx="598574" cy="598574"/>
            <a:chOff x="0" y="0"/>
            <a:chExt cx="812800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 rot="5400000">
            <a:off x="2502474" y="-167131"/>
            <a:ext cx="791431" cy="791431"/>
            <a:chOff x="0" y="0"/>
            <a:chExt cx="812800" cy="81280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8102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2276" tIns="42276" rIns="42276" bIns="4227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2" name="TextBox 92"/>
          <p:cNvSpPr txBox="1"/>
          <p:nvPr/>
        </p:nvSpPr>
        <p:spPr>
          <a:xfrm>
            <a:off x="2420867" y="7846013"/>
            <a:ext cx="3576810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Real-time prediction capability adds strong operational value</a:t>
            </a: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algn="l">
              <a:lnSpc>
                <a:spcPts val="2520"/>
              </a:lnSpc>
            </a:pPr>
            <a:endParaRPr lang="en-US" sz="2100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93" name="TextBox 93"/>
          <p:cNvSpPr txBox="1"/>
          <p:nvPr/>
        </p:nvSpPr>
        <p:spPr>
          <a:xfrm>
            <a:off x="7547602" y="7846013"/>
            <a:ext cx="3668166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PCA transformation: Reduces interpretability of model decisions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2669383" y="7846013"/>
            <a:ext cx="336704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Advanced models: Explore Graph Neural Networks (GNNs) for fraud ring detection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849548">
            <a:off x="13419766" y="5819906"/>
            <a:ext cx="6470622" cy="647062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9160" tIns="49160" rIns="49160" bIns="4916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-1134456" y="6815252"/>
            <a:ext cx="7583180" cy="5734780"/>
          </a:xfrm>
          <a:custGeom>
            <a:avLst/>
            <a:gdLst/>
            <a:ahLst/>
            <a:cxnLst/>
            <a:rect l="l" t="t" r="r" b="b"/>
            <a:pathLst>
              <a:path w="7583180" h="5734780">
                <a:moveTo>
                  <a:pt x="0" y="5734780"/>
                </a:moveTo>
                <a:lnTo>
                  <a:pt x="7583179" y="5734780"/>
                </a:lnTo>
                <a:lnTo>
                  <a:pt x="7583179" y="0"/>
                </a:lnTo>
                <a:lnTo>
                  <a:pt x="0" y="0"/>
                </a:lnTo>
                <a:lnTo>
                  <a:pt x="0" y="573478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1839277" y="-2263032"/>
            <a:ext cx="7583180" cy="5734780"/>
          </a:xfrm>
          <a:custGeom>
            <a:avLst/>
            <a:gdLst/>
            <a:ahLst/>
            <a:cxnLst/>
            <a:rect l="l" t="t" r="r" b="b"/>
            <a:pathLst>
              <a:path w="7583180" h="5734780">
                <a:moveTo>
                  <a:pt x="7583179" y="0"/>
                </a:moveTo>
                <a:lnTo>
                  <a:pt x="0" y="0"/>
                </a:lnTo>
                <a:lnTo>
                  <a:pt x="0" y="5734780"/>
                </a:lnTo>
                <a:lnTo>
                  <a:pt x="7583179" y="5734780"/>
                </a:lnTo>
                <a:lnTo>
                  <a:pt x="7583179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-8849548">
            <a:off x="16595542" y="3090866"/>
            <a:ext cx="2246582" cy="224658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9160" tIns="49160" rIns="49160" bIns="4916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16793103" y="3083002"/>
            <a:ext cx="1548027" cy="303433"/>
          </a:xfrm>
          <a:custGeom>
            <a:avLst/>
            <a:gdLst/>
            <a:ahLst/>
            <a:cxnLst/>
            <a:rect l="l" t="t" r="r" b="b"/>
            <a:pathLst>
              <a:path w="1548027" h="303433">
                <a:moveTo>
                  <a:pt x="0" y="0"/>
                </a:moveTo>
                <a:lnTo>
                  <a:pt x="1548027" y="0"/>
                </a:lnTo>
                <a:lnTo>
                  <a:pt x="1548027" y="303433"/>
                </a:lnTo>
                <a:lnTo>
                  <a:pt x="0" y="303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611220" y="9376964"/>
            <a:ext cx="2170584" cy="425462"/>
          </a:xfrm>
          <a:custGeom>
            <a:avLst/>
            <a:gdLst/>
            <a:ahLst/>
            <a:cxnLst/>
            <a:rect l="l" t="t" r="r" b="b"/>
            <a:pathLst>
              <a:path w="2170584" h="425462">
                <a:moveTo>
                  <a:pt x="0" y="0"/>
                </a:moveTo>
                <a:lnTo>
                  <a:pt x="2170584" y="0"/>
                </a:lnTo>
                <a:lnTo>
                  <a:pt x="2170584" y="425462"/>
                </a:lnTo>
                <a:lnTo>
                  <a:pt x="0" y="42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 rot="7350451">
            <a:off x="15630741" y="4496789"/>
            <a:ext cx="706599" cy="7065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9160" tIns="49160" rIns="49160" bIns="4916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950451">
            <a:off x="-1602387" y="-2003527"/>
            <a:ext cx="6470622" cy="647062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9160" tIns="49160" rIns="49160" bIns="4916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1950451">
            <a:off x="-554124" y="4949552"/>
            <a:ext cx="2246582" cy="22465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9160" tIns="49160" rIns="49160" bIns="4916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5400000">
            <a:off x="-53130" y="6900565"/>
            <a:ext cx="1548027" cy="303433"/>
          </a:xfrm>
          <a:custGeom>
            <a:avLst/>
            <a:gdLst/>
            <a:ahLst/>
            <a:cxnLst/>
            <a:rect l="l" t="t" r="r" b="b"/>
            <a:pathLst>
              <a:path w="1548027" h="303433">
                <a:moveTo>
                  <a:pt x="0" y="0"/>
                </a:moveTo>
                <a:lnTo>
                  <a:pt x="1548027" y="0"/>
                </a:lnTo>
                <a:lnTo>
                  <a:pt x="1548027" y="303433"/>
                </a:lnTo>
                <a:lnTo>
                  <a:pt x="0" y="303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0800000">
            <a:off x="3506196" y="484574"/>
            <a:ext cx="2170584" cy="425462"/>
          </a:xfrm>
          <a:custGeom>
            <a:avLst/>
            <a:gdLst/>
            <a:ahLst/>
            <a:cxnLst/>
            <a:rect l="l" t="t" r="r" b="b"/>
            <a:pathLst>
              <a:path w="2170584" h="425462">
                <a:moveTo>
                  <a:pt x="0" y="0"/>
                </a:moveTo>
                <a:lnTo>
                  <a:pt x="2170584" y="0"/>
                </a:lnTo>
                <a:lnTo>
                  <a:pt x="2170584" y="425462"/>
                </a:lnTo>
                <a:lnTo>
                  <a:pt x="0" y="425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 rot="-3449548">
            <a:off x="1950660" y="5083612"/>
            <a:ext cx="706599" cy="70659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9160" tIns="49160" rIns="49160" bIns="4916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791772" y="3522742"/>
            <a:ext cx="12704457" cy="2618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48"/>
              </a:lnSpc>
            </a:pPr>
            <a:r>
              <a:rPr lang="en-US" sz="18242" b="1">
                <a:solidFill>
                  <a:srgbClr val="6CFFE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3830" y="-1255084"/>
            <a:ext cx="7149271" cy="5406636"/>
          </a:xfrm>
          <a:custGeom>
            <a:avLst/>
            <a:gdLst/>
            <a:ahLst/>
            <a:cxnLst/>
            <a:rect l="l" t="t" r="r" b="b"/>
            <a:pathLst>
              <a:path w="7149271" h="5406636">
                <a:moveTo>
                  <a:pt x="0" y="0"/>
                </a:moveTo>
                <a:lnTo>
                  <a:pt x="7149271" y="0"/>
                </a:lnTo>
                <a:lnTo>
                  <a:pt x="7149271" y="5406637"/>
                </a:lnTo>
                <a:lnTo>
                  <a:pt x="0" y="5406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204431" y="495068"/>
            <a:ext cx="8263064" cy="156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0"/>
              </a:lnSpc>
              <a:spcBef>
                <a:spcPct val="0"/>
              </a:spcBef>
            </a:pPr>
            <a:r>
              <a:rPr lang="en-US" sz="9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PROJECT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645" y="3742351"/>
            <a:ext cx="5175913" cy="492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Rise in e-commerce has led to a surge in online payment fraud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Traditional rule-based systems struggle with modern fraud tactics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Scope: Build an AI model that detects fraud in real-time using transaction data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Use of a large-scale, realistic dataset (PaySim) for model training and evaluation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54357" y="3742351"/>
            <a:ext cx="5214084" cy="421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Identify patterns in fraudulent and non-fraudulent transactions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Create engineered features that reflect transactional behavior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Build accurate and scalable ML models to classify fraud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Implement a prototype capable of real-time fraud prediction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6" name="Freeform 6"/>
          <p:cNvSpPr/>
          <p:nvPr/>
        </p:nvSpPr>
        <p:spPr>
          <a:xfrm rot="-8100000">
            <a:off x="15301890" y="-400744"/>
            <a:ext cx="47625" cy="16153047"/>
          </a:xfrm>
          <a:custGeom>
            <a:avLst/>
            <a:gdLst/>
            <a:ahLst/>
            <a:cxnLst/>
            <a:rect l="l" t="t" r="r" b="b"/>
            <a:pathLst>
              <a:path w="47625" h="16153047">
                <a:moveTo>
                  <a:pt x="0" y="0"/>
                </a:moveTo>
                <a:lnTo>
                  <a:pt x="47625" y="0"/>
                </a:lnTo>
                <a:lnTo>
                  <a:pt x="47625" y="16153047"/>
                </a:lnTo>
                <a:lnTo>
                  <a:pt x="0" y="16153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51898" t="-5814" r="-8310043" b="-581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6645" y="10000888"/>
            <a:ext cx="10014190" cy="981841"/>
            <a:chOff x="0" y="0"/>
            <a:chExt cx="2637482" cy="2585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37482" cy="258592"/>
            </a:xfrm>
            <a:custGeom>
              <a:avLst/>
              <a:gdLst/>
              <a:ahLst/>
              <a:cxnLst/>
              <a:rect l="l" t="t" r="r" b="b"/>
              <a:pathLst>
                <a:path w="2637482" h="258592">
                  <a:moveTo>
                    <a:pt x="10823" y="0"/>
                  </a:moveTo>
                  <a:lnTo>
                    <a:pt x="2626659" y="0"/>
                  </a:lnTo>
                  <a:cubicBezTo>
                    <a:pt x="2629529" y="0"/>
                    <a:pt x="2632282" y="1140"/>
                    <a:pt x="2634312" y="3170"/>
                  </a:cubicBezTo>
                  <a:cubicBezTo>
                    <a:pt x="2636342" y="5200"/>
                    <a:pt x="2637482" y="7953"/>
                    <a:pt x="2637482" y="10823"/>
                  </a:cubicBezTo>
                  <a:lnTo>
                    <a:pt x="2637482" y="247769"/>
                  </a:lnTo>
                  <a:cubicBezTo>
                    <a:pt x="2637482" y="250639"/>
                    <a:pt x="2636342" y="253392"/>
                    <a:pt x="2634312" y="255422"/>
                  </a:cubicBezTo>
                  <a:cubicBezTo>
                    <a:pt x="2632282" y="257452"/>
                    <a:pt x="2629529" y="258592"/>
                    <a:pt x="2626659" y="258592"/>
                  </a:cubicBezTo>
                  <a:lnTo>
                    <a:pt x="10823" y="258592"/>
                  </a:lnTo>
                  <a:cubicBezTo>
                    <a:pt x="7953" y="258592"/>
                    <a:pt x="5200" y="257452"/>
                    <a:pt x="3170" y="255422"/>
                  </a:cubicBezTo>
                  <a:cubicBezTo>
                    <a:pt x="1140" y="253392"/>
                    <a:pt x="0" y="250639"/>
                    <a:pt x="0" y="247769"/>
                  </a:cubicBezTo>
                  <a:lnTo>
                    <a:pt x="0" y="10823"/>
                  </a:lnTo>
                  <a:cubicBezTo>
                    <a:pt x="0" y="7953"/>
                    <a:pt x="1140" y="5200"/>
                    <a:pt x="3170" y="3170"/>
                  </a:cubicBezTo>
                  <a:cubicBezTo>
                    <a:pt x="5200" y="1140"/>
                    <a:pt x="7953" y="0"/>
                    <a:pt x="108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37482" cy="29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64144" y="9878356"/>
            <a:ext cx="4014667" cy="716794"/>
            <a:chOff x="0" y="0"/>
            <a:chExt cx="1057361" cy="18878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7361" cy="188785"/>
            </a:xfrm>
            <a:custGeom>
              <a:avLst/>
              <a:gdLst/>
              <a:ahLst/>
              <a:cxnLst/>
              <a:rect l="l" t="t" r="r" b="b"/>
              <a:pathLst>
                <a:path w="1057361" h="188785">
                  <a:moveTo>
                    <a:pt x="19284" y="0"/>
                  </a:moveTo>
                  <a:lnTo>
                    <a:pt x="1038077" y="0"/>
                  </a:lnTo>
                  <a:cubicBezTo>
                    <a:pt x="1048727" y="0"/>
                    <a:pt x="1057361" y="8634"/>
                    <a:pt x="1057361" y="19284"/>
                  </a:cubicBezTo>
                  <a:lnTo>
                    <a:pt x="1057361" y="169501"/>
                  </a:lnTo>
                  <a:cubicBezTo>
                    <a:pt x="1057361" y="180152"/>
                    <a:pt x="1048727" y="188785"/>
                    <a:pt x="1038077" y="188785"/>
                  </a:cubicBezTo>
                  <a:lnTo>
                    <a:pt x="19284" y="188785"/>
                  </a:lnTo>
                  <a:cubicBezTo>
                    <a:pt x="8634" y="188785"/>
                    <a:pt x="0" y="180152"/>
                    <a:pt x="0" y="169501"/>
                  </a:cubicBezTo>
                  <a:lnTo>
                    <a:pt x="0" y="19284"/>
                  </a:lnTo>
                  <a:cubicBezTo>
                    <a:pt x="0" y="8634"/>
                    <a:pt x="8634" y="0"/>
                    <a:pt x="19284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57361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-364144" y="-695729"/>
            <a:ext cx="17899999" cy="981841"/>
            <a:chOff x="0" y="0"/>
            <a:chExt cx="4714403" cy="2585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14403" cy="258592"/>
            </a:xfrm>
            <a:custGeom>
              <a:avLst/>
              <a:gdLst/>
              <a:ahLst/>
              <a:cxnLst/>
              <a:rect l="l" t="t" r="r" b="b"/>
              <a:pathLst>
                <a:path w="4714403" h="258592">
                  <a:moveTo>
                    <a:pt x="6055" y="0"/>
                  </a:moveTo>
                  <a:lnTo>
                    <a:pt x="4708348" y="0"/>
                  </a:lnTo>
                  <a:cubicBezTo>
                    <a:pt x="4709954" y="0"/>
                    <a:pt x="4711494" y="638"/>
                    <a:pt x="4712629" y="1774"/>
                  </a:cubicBezTo>
                  <a:cubicBezTo>
                    <a:pt x="4713765" y="2909"/>
                    <a:pt x="4714403" y="4449"/>
                    <a:pt x="4714403" y="6055"/>
                  </a:cubicBezTo>
                  <a:lnTo>
                    <a:pt x="4714403" y="252537"/>
                  </a:lnTo>
                  <a:cubicBezTo>
                    <a:pt x="4714403" y="254143"/>
                    <a:pt x="4713765" y="255683"/>
                    <a:pt x="4712629" y="256818"/>
                  </a:cubicBezTo>
                  <a:cubicBezTo>
                    <a:pt x="4711494" y="257954"/>
                    <a:pt x="4709954" y="258592"/>
                    <a:pt x="4708348" y="258592"/>
                  </a:cubicBezTo>
                  <a:lnTo>
                    <a:pt x="6055" y="258592"/>
                  </a:lnTo>
                  <a:cubicBezTo>
                    <a:pt x="4449" y="258592"/>
                    <a:pt x="2909" y="257954"/>
                    <a:pt x="1774" y="256818"/>
                  </a:cubicBezTo>
                  <a:cubicBezTo>
                    <a:pt x="638" y="255683"/>
                    <a:pt x="0" y="254143"/>
                    <a:pt x="0" y="252537"/>
                  </a:cubicBezTo>
                  <a:lnTo>
                    <a:pt x="0" y="6055"/>
                  </a:lnTo>
                  <a:cubicBezTo>
                    <a:pt x="0" y="4449"/>
                    <a:pt x="638" y="2909"/>
                    <a:pt x="1774" y="1774"/>
                  </a:cubicBezTo>
                  <a:cubicBezTo>
                    <a:pt x="2909" y="638"/>
                    <a:pt x="4449" y="0"/>
                    <a:pt x="6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714403" cy="29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1111928" y="-308150"/>
            <a:ext cx="7176072" cy="716794"/>
            <a:chOff x="0" y="0"/>
            <a:chExt cx="1889994" cy="1887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89994" cy="188785"/>
            </a:xfrm>
            <a:custGeom>
              <a:avLst/>
              <a:gdLst/>
              <a:ahLst/>
              <a:cxnLst/>
              <a:rect l="l" t="t" r="r" b="b"/>
              <a:pathLst>
                <a:path w="1889994" h="188785">
                  <a:moveTo>
                    <a:pt x="10789" y="0"/>
                  </a:moveTo>
                  <a:lnTo>
                    <a:pt x="1879206" y="0"/>
                  </a:lnTo>
                  <a:cubicBezTo>
                    <a:pt x="1885164" y="0"/>
                    <a:pt x="1889994" y="4830"/>
                    <a:pt x="1889994" y="10789"/>
                  </a:cubicBezTo>
                  <a:lnTo>
                    <a:pt x="1889994" y="177997"/>
                  </a:lnTo>
                  <a:cubicBezTo>
                    <a:pt x="1889994" y="183955"/>
                    <a:pt x="1885164" y="188785"/>
                    <a:pt x="1879206" y="188785"/>
                  </a:cubicBezTo>
                  <a:lnTo>
                    <a:pt x="10789" y="188785"/>
                  </a:lnTo>
                  <a:cubicBezTo>
                    <a:pt x="4830" y="188785"/>
                    <a:pt x="0" y="183955"/>
                    <a:pt x="0" y="177997"/>
                  </a:cubicBezTo>
                  <a:lnTo>
                    <a:pt x="0" y="10789"/>
                  </a:lnTo>
                  <a:cubicBezTo>
                    <a:pt x="0" y="4830"/>
                    <a:pt x="4830" y="0"/>
                    <a:pt x="10789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889994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20428" y="5399169"/>
            <a:ext cx="4990701" cy="4990701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5"/>
              <a:stretch>
                <a:fillRect l="-65944" r="-61314" b="-420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6101600" y="1448234"/>
            <a:ext cx="1599686" cy="313558"/>
          </a:xfrm>
          <a:custGeom>
            <a:avLst/>
            <a:gdLst/>
            <a:ahLst/>
            <a:cxnLst/>
            <a:rect l="l" t="t" r="r" b="b"/>
            <a:pathLst>
              <a:path w="1599686" h="313558">
                <a:moveTo>
                  <a:pt x="0" y="0"/>
                </a:moveTo>
                <a:lnTo>
                  <a:pt x="1599686" y="0"/>
                </a:lnTo>
                <a:lnTo>
                  <a:pt x="1599686" y="313559"/>
                </a:lnTo>
                <a:lnTo>
                  <a:pt x="0" y="313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459493" y="2685814"/>
            <a:ext cx="31910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Background &amp; Scope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25441" y="2685814"/>
            <a:ext cx="31910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Goals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65113" y="2685814"/>
            <a:ext cx="31910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Value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87516" y="3742351"/>
            <a:ext cx="5214084" cy="492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Reduces financial loss by accurately identifying fraud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Enhances customer trust through proactive fraud prevention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Minimizes false positives to avoid disrupting legitimate transactions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Scalable framework that can be integrated into real e-commerce platforms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algn="just">
              <a:lnSpc>
                <a:spcPts val="2799"/>
              </a:lnSpc>
              <a:spcBef>
                <a:spcPct val="0"/>
              </a:spcBef>
            </a:pPr>
            <a:endParaRPr lang="en-US" sz="19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3830" y="-1255084"/>
            <a:ext cx="8257412" cy="6244668"/>
          </a:xfrm>
          <a:custGeom>
            <a:avLst/>
            <a:gdLst/>
            <a:ahLst/>
            <a:cxnLst/>
            <a:rect l="l" t="t" r="r" b="b"/>
            <a:pathLst>
              <a:path w="8257412" h="6244668">
                <a:moveTo>
                  <a:pt x="0" y="0"/>
                </a:moveTo>
                <a:lnTo>
                  <a:pt x="8257411" y="0"/>
                </a:lnTo>
                <a:lnTo>
                  <a:pt x="8257411" y="6244668"/>
                </a:lnTo>
                <a:lnTo>
                  <a:pt x="0" y="624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56476" y="710095"/>
            <a:ext cx="811530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PROBLEM STATEMENT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45376" y="3135795"/>
            <a:ext cx="6822198" cy="1745288"/>
            <a:chOff x="0" y="0"/>
            <a:chExt cx="1919548" cy="4910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9549" cy="491068"/>
            </a:xfrm>
            <a:custGeom>
              <a:avLst/>
              <a:gdLst/>
              <a:ahLst/>
              <a:cxnLst/>
              <a:rect l="l" t="t" r="r" b="b"/>
              <a:pathLst>
                <a:path w="1919549" h="491068">
                  <a:moveTo>
                    <a:pt x="15887" y="0"/>
                  </a:moveTo>
                  <a:lnTo>
                    <a:pt x="1903661" y="0"/>
                  </a:lnTo>
                  <a:cubicBezTo>
                    <a:pt x="1907875" y="0"/>
                    <a:pt x="1911916" y="1674"/>
                    <a:pt x="1914895" y="4653"/>
                  </a:cubicBezTo>
                  <a:cubicBezTo>
                    <a:pt x="1917875" y="7633"/>
                    <a:pt x="1919549" y="11674"/>
                    <a:pt x="1919549" y="15887"/>
                  </a:cubicBezTo>
                  <a:lnTo>
                    <a:pt x="1919549" y="475181"/>
                  </a:lnTo>
                  <a:cubicBezTo>
                    <a:pt x="1919549" y="479394"/>
                    <a:pt x="1917875" y="483435"/>
                    <a:pt x="1914895" y="486415"/>
                  </a:cubicBezTo>
                  <a:cubicBezTo>
                    <a:pt x="1911916" y="489394"/>
                    <a:pt x="1907875" y="491068"/>
                    <a:pt x="1903661" y="491068"/>
                  </a:cubicBezTo>
                  <a:lnTo>
                    <a:pt x="15887" y="491068"/>
                  </a:lnTo>
                  <a:cubicBezTo>
                    <a:pt x="7113" y="491068"/>
                    <a:pt x="0" y="483955"/>
                    <a:pt x="0" y="475181"/>
                  </a:cubicBezTo>
                  <a:lnTo>
                    <a:pt x="0" y="15887"/>
                  </a:lnTo>
                  <a:cubicBezTo>
                    <a:pt x="0" y="11674"/>
                    <a:pt x="1674" y="7633"/>
                    <a:pt x="4653" y="4653"/>
                  </a:cubicBezTo>
                  <a:cubicBezTo>
                    <a:pt x="7633" y="1674"/>
                    <a:pt x="11674" y="0"/>
                    <a:pt x="158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19548" cy="529168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84261" y="3135795"/>
            <a:ext cx="6822198" cy="1745288"/>
            <a:chOff x="0" y="0"/>
            <a:chExt cx="1919548" cy="4910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9549" cy="491068"/>
            </a:xfrm>
            <a:custGeom>
              <a:avLst/>
              <a:gdLst/>
              <a:ahLst/>
              <a:cxnLst/>
              <a:rect l="l" t="t" r="r" b="b"/>
              <a:pathLst>
                <a:path w="1919549" h="491068">
                  <a:moveTo>
                    <a:pt x="15887" y="0"/>
                  </a:moveTo>
                  <a:lnTo>
                    <a:pt x="1903661" y="0"/>
                  </a:lnTo>
                  <a:cubicBezTo>
                    <a:pt x="1907875" y="0"/>
                    <a:pt x="1911916" y="1674"/>
                    <a:pt x="1914895" y="4653"/>
                  </a:cubicBezTo>
                  <a:cubicBezTo>
                    <a:pt x="1917875" y="7633"/>
                    <a:pt x="1919549" y="11674"/>
                    <a:pt x="1919549" y="15887"/>
                  </a:cubicBezTo>
                  <a:lnTo>
                    <a:pt x="1919549" y="475181"/>
                  </a:lnTo>
                  <a:cubicBezTo>
                    <a:pt x="1919549" y="479394"/>
                    <a:pt x="1917875" y="483435"/>
                    <a:pt x="1914895" y="486415"/>
                  </a:cubicBezTo>
                  <a:cubicBezTo>
                    <a:pt x="1911916" y="489394"/>
                    <a:pt x="1907875" y="491068"/>
                    <a:pt x="1903661" y="491068"/>
                  </a:cubicBezTo>
                  <a:lnTo>
                    <a:pt x="15887" y="491068"/>
                  </a:lnTo>
                  <a:cubicBezTo>
                    <a:pt x="7113" y="491068"/>
                    <a:pt x="0" y="483955"/>
                    <a:pt x="0" y="475181"/>
                  </a:cubicBezTo>
                  <a:lnTo>
                    <a:pt x="0" y="15887"/>
                  </a:lnTo>
                  <a:cubicBezTo>
                    <a:pt x="0" y="11674"/>
                    <a:pt x="1674" y="7633"/>
                    <a:pt x="4653" y="4653"/>
                  </a:cubicBezTo>
                  <a:cubicBezTo>
                    <a:pt x="7633" y="1674"/>
                    <a:pt x="11674" y="0"/>
                    <a:pt x="158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19548" cy="529168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55880" y="3309291"/>
            <a:ext cx="6678961" cy="1498940"/>
            <a:chOff x="0" y="0"/>
            <a:chExt cx="1879246" cy="4217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79246" cy="421754"/>
            </a:xfrm>
            <a:custGeom>
              <a:avLst/>
              <a:gdLst/>
              <a:ahLst/>
              <a:cxnLst/>
              <a:rect l="l" t="t" r="r" b="b"/>
              <a:pathLst>
                <a:path w="1879246" h="421754">
                  <a:moveTo>
                    <a:pt x="12751" y="0"/>
                  </a:moveTo>
                  <a:lnTo>
                    <a:pt x="1866495" y="0"/>
                  </a:lnTo>
                  <a:cubicBezTo>
                    <a:pt x="1873537" y="0"/>
                    <a:pt x="1879246" y="5709"/>
                    <a:pt x="1879246" y="12751"/>
                  </a:cubicBezTo>
                  <a:lnTo>
                    <a:pt x="1879246" y="409003"/>
                  </a:lnTo>
                  <a:cubicBezTo>
                    <a:pt x="1879246" y="412385"/>
                    <a:pt x="1877903" y="415628"/>
                    <a:pt x="1875511" y="418019"/>
                  </a:cubicBezTo>
                  <a:cubicBezTo>
                    <a:pt x="1873120" y="420410"/>
                    <a:pt x="1869877" y="421754"/>
                    <a:pt x="1866495" y="421754"/>
                  </a:cubicBezTo>
                  <a:lnTo>
                    <a:pt x="12751" y="421754"/>
                  </a:lnTo>
                  <a:cubicBezTo>
                    <a:pt x="5709" y="421754"/>
                    <a:pt x="0" y="416045"/>
                    <a:pt x="0" y="409003"/>
                  </a:cubicBezTo>
                  <a:lnTo>
                    <a:pt x="0" y="12751"/>
                  </a:lnTo>
                  <a:cubicBezTo>
                    <a:pt x="0" y="9369"/>
                    <a:pt x="1343" y="6126"/>
                    <a:pt x="3735" y="3735"/>
                  </a:cubicBezTo>
                  <a:cubicBezTo>
                    <a:pt x="6126" y="1343"/>
                    <a:pt x="9369" y="0"/>
                    <a:pt x="127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79246" cy="4598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6995" y="5461352"/>
            <a:ext cx="6822198" cy="1759184"/>
            <a:chOff x="0" y="0"/>
            <a:chExt cx="1919548" cy="4949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19549" cy="494978"/>
            </a:xfrm>
            <a:custGeom>
              <a:avLst/>
              <a:gdLst/>
              <a:ahLst/>
              <a:cxnLst/>
              <a:rect l="l" t="t" r="r" b="b"/>
              <a:pathLst>
                <a:path w="1919549" h="494978">
                  <a:moveTo>
                    <a:pt x="15887" y="0"/>
                  </a:moveTo>
                  <a:lnTo>
                    <a:pt x="1903661" y="0"/>
                  </a:lnTo>
                  <a:cubicBezTo>
                    <a:pt x="1907875" y="0"/>
                    <a:pt x="1911916" y="1674"/>
                    <a:pt x="1914895" y="4653"/>
                  </a:cubicBezTo>
                  <a:cubicBezTo>
                    <a:pt x="1917875" y="7633"/>
                    <a:pt x="1919549" y="11674"/>
                    <a:pt x="1919549" y="15887"/>
                  </a:cubicBezTo>
                  <a:lnTo>
                    <a:pt x="1919549" y="479091"/>
                  </a:lnTo>
                  <a:cubicBezTo>
                    <a:pt x="1919549" y="487865"/>
                    <a:pt x="1912436" y="494978"/>
                    <a:pt x="1903661" y="494978"/>
                  </a:cubicBezTo>
                  <a:lnTo>
                    <a:pt x="15887" y="494978"/>
                  </a:lnTo>
                  <a:cubicBezTo>
                    <a:pt x="11674" y="494978"/>
                    <a:pt x="7633" y="493304"/>
                    <a:pt x="4653" y="490325"/>
                  </a:cubicBezTo>
                  <a:cubicBezTo>
                    <a:pt x="1674" y="487345"/>
                    <a:pt x="0" y="483304"/>
                    <a:pt x="0" y="479091"/>
                  </a:cubicBezTo>
                  <a:lnTo>
                    <a:pt x="0" y="15887"/>
                  </a:lnTo>
                  <a:cubicBezTo>
                    <a:pt x="0" y="11674"/>
                    <a:pt x="1674" y="7633"/>
                    <a:pt x="4653" y="4653"/>
                  </a:cubicBezTo>
                  <a:cubicBezTo>
                    <a:pt x="7633" y="1674"/>
                    <a:pt x="11674" y="0"/>
                    <a:pt x="158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919548" cy="533078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8614" y="5634848"/>
            <a:ext cx="6678961" cy="1498940"/>
            <a:chOff x="0" y="0"/>
            <a:chExt cx="1879246" cy="4217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79246" cy="421754"/>
            </a:xfrm>
            <a:custGeom>
              <a:avLst/>
              <a:gdLst/>
              <a:ahLst/>
              <a:cxnLst/>
              <a:rect l="l" t="t" r="r" b="b"/>
              <a:pathLst>
                <a:path w="1879246" h="421754">
                  <a:moveTo>
                    <a:pt x="12751" y="0"/>
                  </a:moveTo>
                  <a:lnTo>
                    <a:pt x="1866495" y="0"/>
                  </a:lnTo>
                  <a:cubicBezTo>
                    <a:pt x="1873537" y="0"/>
                    <a:pt x="1879246" y="5709"/>
                    <a:pt x="1879246" y="12751"/>
                  </a:cubicBezTo>
                  <a:lnTo>
                    <a:pt x="1879246" y="409003"/>
                  </a:lnTo>
                  <a:cubicBezTo>
                    <a:pt x="1879246" y="412385"/>
                    <a:pt x="1877903" y="415628"/>
                    <a:pt x="1875511" y="418019"/>
                  </a:cubicBezTo>
                  <a:cubicBezTo>
                    <a:pt x="1873120" y="420410"/>
                    <a:pt x="1869877" y="421754"/>
                    <a:pt x="1866495" y="421754"/>
                  </a:cubicBezTo>
                  <a:lnTo>
                    <a:pt x="12751" y="421754"/>
                  </a:lnTo>
                  <a:cubicBezTo>
                    <a:pt x="5709" y="421754"/>
                    <a:pt x="0" y="416045"/>
                    <a:pt x="0" y="409003"/>
                  </a:cubicBezTo>
                  <a:lnTo>
                    <a:pt x="0" y="12751"/>
                  </a:lnTo>
                  <a:cubicBezTo>
                    <a:pt x="0" y="9369"/>
                    <a:pt x="1343" y="6126"/>
                    <a:pt x="3735" y="3735"/>
                  </a:cubicBezTo>
                  <a:cubicBezTo>
                    <a:pt x="6126" y="1343"/>
                    <a:pt x="9369" y="0"/>
                    <a:pt x="127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879246" cy="4598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12642" y="5461352"/>
            <a:ext cx="6822198" cy="1759184"/>
            <a:chOff x="0" y="0"/>
            <a:chExt cx="1919548" cy="4949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9549" cy="494978"/>
            </a:xfrm>
            <a:custGeom>
              <a:avLst/>
              <a:gdLst/>
              <a:ahLst/>
              <a:cxnLst/>
              <a:rect l="l" t="t" r="r" b="b"/>
              <a:pathLst>
                <a:path w="1919549" h="494978">
                  <a:moveTo>
                    <a:pt x="15887" y="0"/>
                  </a:moveTo>
                  <a:lnTo>
                    <a:pt x="1903661" y="0"/>
                  </a:lnTo>
                  <a:cubicBezTo>
                    <a:pt x="1907875" y="0"/>
                    <a:pt x="1911916" y="1674"/>
                    <a:pt x="1914895" y="4653"/>
                  </a:cubicBezTo>
                  <a:cubicBezTo>
                    <a:pt x="1917875" y="7633"/>
                    <a:pt x="1919549" y="11674"/>
                    <a:pt x="1919549" y="15887"/>
                  </a:cubicBezTo>
                  <a:lnTo>
                    <a:pt x="1919549" y="479091"/>
                  </a:lnTo>
                  <a:cubicBezTo>
                    <a:pt x="1919549" y="487865"/>
                    <a:pt x="1912436" y="494978"/>
                    <a:pt x="1903661" y="494978"/>
                  </a:cubicBezTo>
                  <a:lnTo>
                    <a:pt x="15887" y="494978"/>
                  </a:lnTo>
                  <a:cubicBezTo>
                    <a:pt x="11674" y="494978"/>
                    <a:pt x="7633" y="493304"/>
                    <a:pt x="4653" y="490325"/>
                  </a:cubicBezTo>
                  <a:cubicBezTo>
                    <a:pt x="1674" y="487345"/>
                    <a:pt x="0" y="483304"/>
                    <a:pt x="0" y="479091"/>
                  </a:cubicBezTo>
                  <a:lnTo>
                    <a:pt x="0" y="15887"/>
                  </a:lnTo>
                  <a:cubicBezTo>
                    <a:pt x="0" y="11674"/>
                    <a:pt x="1674" y="7633"/>
                    <a:pt x="4653" y="4653"/>
                  </a:cubicBezTo>
                  <a:cubicBezTo>
                    <a:pt x="7633" y="1674"/>
                    <a:pt x="11674" y="0"/>
                    <a:pt x="158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919548" cy="533078"/>
            </a:xfrm>
            <a:prstGeom prst="rect">
              <a:avLst/>
            </a:prstGeom>
          </p:spPr>
          <p:txBody>
            <a:bodyPr lIns="48192" tIns="48192" rIns="48192" bIns="48192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284261" y="5580597"/>
            <a:ext cx="6678961" cy="1498940"/>
            <a:chOff x="0" y="0"/>
            <a:chExt cx="1879246" cy="4217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79246" cy="421754"/>
            </a:xfrm>
            <a:custGeom>
              <a:avLst/>
              <a:gdLst/>
              <a:ahLst/>
              <a:cxnLst/>
              <a:rect l="l" t="t" r="r" b="b"/>
              <a:pathLst>
                <a:path w="1879246" h="421754">
                  <a:moveTo>
                    <a:pt x="12751" y="0"/>
                  </a:moveTo>
                  <a:lnTo>
                    <a:pt x="1866495" y="0"/>
                  </a:lnTo>
                  <a:cubicBezTo>
                    <a:pt x="1873537" y="0"/>
                    <a:pt x="1879246" y="5709"/>
                    <a:pt x="1879246" y="12751"/>
                  </a:cubicBezTo>
                  <a:lnTo>
                    <a:pt x="1879246" y="409003"/>
                  </a:lnTo>
                  <a:cubicBezTo>
                    <a:pt x="1879246" y="412385"/>
                    <a:pt x="1877903" y="415628"/>
                    <a:pt x="1875511" y="418019"/>
                  </a:cubicBezTo>
                  <a:cubicBezTo>
                    <a:pt x="1873120" y="420410"/>
                    <a:pt x="1869877" y="421754"/>
                    <a:pt x="1866495" y="421754"/>
                  </a:cubicBezTo>
                  <a:lnTo>
                    <a:pt x="12751" y="421754"/>
                  </a:lnTo>
                  <a:cubicBezTo>
                    <a:pt x="5709" y="421754"/>
                    <a:pt x="0" y="416045"/>
                    <a:pt x="0" y="409003"/>
                  </a:cubicBezTo>
                  <a:lnTo>
                    <a:pt x="0" y="12751"/>
                  </a:lnTo>
                  <a:cubicBezTo>
                    <a:pt x="0" y="9369"/>
                    <a:pt x="1343" y="6126"/>
                    <a:pt x="3735" y="3735"/>
                  </a:cubicBezTo>
                  <a:cubicBezTo>
                    <a:pt x="6126" y="1343"/>
                    <a:pt x="9369" y="0"/>
                    <a:pt x="127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879246" cy="4598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7350451">
            <a:off x="14696622" y="-1219966"/>
            <a:ext cx="5125357" cy="512535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7350451">
            <a:off x="13469002" y="87788"/>
            <a:ext cx="730179" cy="73017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-5400000">
            <a:off x="15895078" y="1761624"/>
            <a:ext cx="2728444" cy="534809"/>
          </a:xfrm>
          <a:custGeom>
            <a:avLst/>
            <a:gdLst/>
            <a:ahLst/>
            <a:cxnLst/>
            <a:rect l="l" t="t" r="r" b="b"/>
            <a:pathLst>
              <a:path w="2728444" h="534809">
                <a:moveTo>
                  <a:pt x="0" y="0"/>
                </a:moveTo>
                <a:lnTo>
                  <a:pt x="2728444" y="0"/>
                </a:lnTo>
                <a:lnTo>
                  <a:pt x="2728444" y="534810"/>
                </a:lnTo>
                <a:lnTo>
                  <a:pt x="0" y="534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 rot="7350451">
            <a:off x="15565313" y="7063316"/>
            <a:ext cx="4963202" cy="496320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 rot="-10800000">
            <a:off x="15317754" y="9452276"/>
            <a:ext cx="1759916" cy="344966"/>
          </a:xfrm>
          <a:custGeom>
            <a:avLst/>
            <a:gdLst/>
            <a:ahLst/>
            <a:cxnLst/>
            <a:rect l="l" t="t" r="r" b="b"/>
            <a:pathLst>
              <a:path w="1759916" h="344966">
                <a:moveTo>
                  <a:pt x="0" y="0"/>
                </a:moveTo>
                <a:lnTo>
                  <a:pt x="1759916" y="0"/>
                </a:lnTo>
                <a:lnTo>
                  <a:pt x="1759916" y="344966"/>
                </a:lnTo>
                <a:lnTo>
                  <a:pt x="0" y="34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 rot="7350451">
            <a:off x="16138979" y="6327764"/>
            <a:ext cx="1099313" cy="109931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79475" y="3624476"/>
            <a:ext cx="6097238" cy="65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Online payment fraud causes billions in losses annually across e-commerce platforms.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646741" y="3624476"/>
            <a:ext cx="6097238" cy="65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Rule-based fraud detection systems are static and easily bypassed by sophisticated attackers.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36343" y="5982530"/>
            <a:ext cx="6097238" cy="65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High false positive rates disrupt legitimate customer transactions, harming user experience.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46741" y="5805008"/>
            <a:ext cx="6097238" cy="99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8"/>
              </a:lnSpc>
              <a:spcBef>
                <a:spcPct val="0"/>
              </a:spcBef>
            </a:pPr>
            <a:r>
              <a:rPr lang="en-US" sz="188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There is a critical need for intelligent, adaptive AI models that can detect evolving fraud tactics in real time.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5009" y="249238"/>
            <a:ext cx="1268270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RESEARCH OBJECTIVES</a:t>
            </a:r>
          </a:p>
        </p:txBody>
      </p:sp>
      <p:grpSp>
        <p:nvGrpSpPr>
          <p:cNvPr id="6" name="Group 6"/>
          <p:cNvGrpSpPr/>
          <p:nvPr/>
        </p:nvGrpSpPr>
        <p:grpSpPr>
          <a:xfrm rot="7350451">
            <a:off x="15178530" y="326437"/>
            <a:ext cx="2719679" cy="27196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9055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139875" y="2413161"/>
            <a:ext cx="6600389" cy="6608650"/>
          </a:xfrm>
          <a:custGeom>
            <a:avLst/>
            <a:gdLst/>
            <a:ahLst/>
            <a:cxnLst/>
            <a:rect l="l" t="t" r="r" b="b"/>
            <a:pathLst>
              <a:path w="6600389" h="6608650">
                <a:moveTo>
                  <a:pt x="0" y="0"/>
                </a:moveTo>
                <a:lnTo>
                  <a:pt x="6600389" y="0"/>
                </a:lnTo>
                <a:lnTo>
                  <a:pt x="6600389" y="6608650"/>
                </a:lnTo>
                <a:lnTo>
                  <a:pt x="0" y="6608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1560023" y="2928357"/>
            <a:ext cx="5531069" cy="553106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471" r="-254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16344421" y="2171356"/>
            <a:ext cx="2142671" cy="419990"/>
          </a:xfrm>
          <a:custGeom>
            <a:avLst/>
            <a:gdLst/>
            <a:ahLst/>
            <a:cxnLst/>
            <a:rect l="l" t="t" r="r" b="b"/>
            <a:pathLst>
              <a:path w="2142671" h="419990">
                <a:moveTo>
                  <a:pt x="0" y="0"/>
                </a:moveTo>
                <a:lnTo>
                  <a:pt x="2142671" y="0"/>
                </a:lnTo>
                <a:lnTo>
                  <a:pt x="2142671" y="419990"/>
                </a:lnTo>
                <a:lnTo>
                  <a:pt x="0" y="419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V="1">
            <a:off x="-1610601" y="6060248"/>
            <a:ext cx="8257412" cy="6244668"/>
          </a:xfrm>
          <a:custGeom>
            <a:avLst/>
            <a:gdLst/>
            <a:ahLst/>
            <a:cxnLst/>
            <a:rect l="l" t="t" r="r" b="b"/>
            <a:pathLst>
              <a:path w="8257412" h="6244668">
                <a:moveTo>
                  <a:pt x="0" y="6244667"/>
                </a:moveTo>
                <a:lnTo>
                  <a:pt x="8257412" y="6244667"/>
                </a:lnTo>
                <a:lnTo>
                  <a:pt x="8257412" y="0"/>
                </a:lnTo>
                <a:lnTo>
                  <a:pt x="0" y="0"/>
                </a:lnTo>
                <a:lnTo>
                  <a:pt x="0" y="6244667"/>
                </a:lnTo>
                <a:close/>
              </a:path>
            </a:pathLst>
          </a:custGeom>
          <a:blipFill>
            <a:blip r:embed="rId7">
              <a:alphaModFix amt="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749631" y="2418546"/>
            <a:ext cx="7132998" cy="41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  <a:spcBef>
                <a:spcPct val="0"/>
              </a:spcBef>
            </a:pPr>
            <a:r>
              <a:rPr lang="en-US" sz="2435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EXPLORE FRAUD PATTERNS VIA EDA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49631" y="3327330"/>
            <a:ext cx="7132998" cy="41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  <a:spcBef>
                <a:spcPct val="0"/>
              </a:spcBef>
            </a:pPr>
            <a:r>
              <a:rPr lang="en-US" sz="2435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ENGINEER MEANINGFUL FINANCIAL FEATURES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49631" y="4237024"/>
            <a:ext cx="7132998" cy="41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  <a:spcBef>
                <a:spcPct val="0"/>
              </a:spcBef>
            </a:pPr>
            <a:r>
              <a:rPr lang="en-US" sz="2435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ADDRESS CLASS IMBALANCE USING SMOTE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49631" y="5146717"/>
            <a:ext cx="7132998" cy="84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435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TRAIN AND EVALUATE ML MODELS</a:t>
            </a:r>
          </a:p>
          <a:p>
            <a:pPr algn="l">
              <a:lnSpc>
                <a:spcPts val="3409"/>
              </a:lnSpc>
              <a:spcBef>
                <a:spcPct val="0"/>
              </a:spcBef>
            </a:pPr>
            <a:endParaRPr lang="en-US" sz="2435" b="1">
              <a:solidFill>
                <a:srgbClr val="FFFFFF"/>
              </a:solidFill>
              <a:latin typeface="Prompt Bold"/>
              <a:ea typeface="Prompt Bold"/>
              <a:cs typeface="Prompt Bold"/>
              <a:sym typeface="Prompt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49631" y="6012623"/>
            <a:ext cx="7648304" cy="130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435" b="1" dirty="0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DEPLOY BEST MODEL IN A WORKING PROTOTYPE</a:t>
            </a:r>
          </a:p>
          <a:p>
            <a:pPr algn="ctr">
              <a:lnSpc>
                <a:spcPts val="3549"/>
              </a:lnSpc>
            </a:pPr>
            <a:endParaRPr lang="en-US" sz="2435" b="1" dirty="0">
              <a:solidFill>
                <a:srgbClr val="FFFFFF"/>
              </a:solidFill>
              <a:latin typeface="Prompt Bold"/>
              <a:ea typeface="Prompt Bold"/>
              <a:cs typeface="Prompt Bold"/>
              <a:sym typeface="Prompt Bold"/>
            </a:endParaRPr>
          </a:p>
          <a:p>
            <a:pPr algn="ctr">
              <a:lnSpc>
                <a:spcPts val="3549"/>
              </a:lnSpc>
              <a:spcBef>
                <a:spcPct val="0"/>
              </a:spcBef>
            </a:pPr>
            <a:endParaRPr lang="en-US" sz="2435" b="1" dirty="0">
              <a:solidFill>
                <a:srgbClr val="FFFFFF"/>
              </a:solidFill>
              <a:latin typeface="Prompt Bold"/>
              <a:ea typeface="Prompt Bold"/>
              <a:cs typeface="Prompt Bold"/>
              <a:sym typeface="Prompt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709156" y="2370753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8" y="0"/>
                </a:lnTo>
                <a:lnTo>
                  <a:pt x="639088" y="557604"/>
                </a:lnTo>
                <a:lnTo>
                  <a:pt x="0" y="557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09156" y="3279538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8" y="0"/>
                </a:lnTo>
                <a:lnTo>
                  <a:pt x="639088" y="557603"/>
                </a:lnTo>
                <a:lnTo>
                  <a:pt x="0" y="5576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40922" y="4189566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7" y="0"/>
                </a:lnTo>
                <a:lnTo>
                  <a:pt x="639087" y="557604"/>
                </a:lnTo>
                <a:lnTo>
                  <a:pt x="0" y="557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740922" y="5099595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7" y="0"/>
                </a:lnTo>
                <a:lnTo>
                  <a:pt x="639087" y="557604"/>
                </a:lnTo>
                <a:lnTo>
                  <a:pt x="0" y="557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740922" y="5989736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7" y="0"/>
                </a:lnTo>
                <a:lnTo>
                  <a:pt x="639087" y="557603"/>
                </a:lnTo>
                <a:lnTo>
                  <a:pt x="0" y="5576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801879" y="5457316"/>
            <a:ext cx="8257412" cy="6244668"/>
          </a:xfrm>
          <a:custGeom>
            <a:avLst/>
            <a:gdLst/>
            <a:ahLst/>
            <a:cxnLst/>
            <a:rect l="l" t="t" r="r" b="b"/>
            <a:pathLst>
              <a:path w="8257412" h="6244668">
                <a:moveTo>
                  <a:pt x="0" y="6244668"/>
                </a:moveTo>
                <a:lnTo>
                  <a:pt x="8257412" y="6244668"/>
                </a:lnTo>
                <a:lnTo>
                  <a:pt x="8257412" y="0"/>
                </a:lnTo>
                <a:lnTo>
                  <a:pt x="0" y="0"/>
                </a:lnTo>
                <a:lnTo>
                  <a:pt x="0" y="6244668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1832467" y="-1414984"/>
            <a:ext cx="8257412" cy="6244668"/>
          </a:xfrm>
          <a:custGeom>
            <a:avLst/>
            <a:gdLst/>
            <a:ahLst/>
            <a:cxnLst/>
            <a:rect l="l" t="t" r="r" b="b"/>
            <a:pathLst>
              <a:path w="8257412" h="6244668">
                <a:moveTo>
                  <a:pt x="8257412" y="0"/>
                </a:moveTo>
                <a:lnTo>
                  <a:pt x="0" y="0"/>
                </a:lnTo>
                <a:lnTo>
                  <a:pt x="0" y="6244668"/>
                </a:lnTo>
                <a:lnTo>
                  <a:pt x="8257412" y="6244668"/>
                </a:lnTo>
                <a:lnTo>
                  <a:pt x="8257412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-2420738" y="-2127730"/>
            <a:ext cx="5322928" cy="53229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350451">
            <a:off x="4794022" y="-1359840"/>
            <a:ext cx="2719679" cy="271967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-47068" y="1285820"/>
            <a:ext cx="2142671" cy="419990"/>
          </a:xfrm>
          <a:custGeom>
            <a:avLst/>
            <a:gdLst/>
            <a:ahLst/>
            <a:cxnLst/>
            <a:rect l="l" t="t" r="r" b="b"/>
            <a:pathLst>
              <a:path w="2142671" h="419990">
                <a:moveTo>
                  <a:pt x="0" y="0"/>
                </a:moveTo>
                <a:lnTo>
                  <a:pt x="2142672" y="0"/>
                </a:lnTo>
                <a:lnTo>
                  <a:pt x="2142672" y="419991"/>
                </a:lnTo>
                <a:lnTo>
                  <a:pt x="0" y="419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4984016" y="6636032"/>
            <a:ext cx="5244536" cy="52445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8668" tIns="38668" rIns="38668" bIns="386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3449548">
            <a:off x="12638086" y="9225901"/>
            <a:ext cx="2070164" cy="207016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8668" tIns="38668" rIns="38668" bIns="38668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5400000">
            <a:off x="16762231" y="8962555"/>
            <a:ext cx="1630957" cy="319688"/>
          </a:xfrm>
          <a:custGeom>
            <a:avLst/>
            <a:gdLst/>
            <a:ahLst/>
            <a:cxnLst/>
            <a:rect l="l" t="t" r="r" b="b"/>
            <a:pathLst>
              <a:path w="1630957" h="319688">
                <a:moveTo>
                  <a:pt x="0" y="0"/>
                </a:moveTo>
                <a:lnTo>
                  <a:pt x="1630957" y="0"/>
                </a:lnTo>
                <a:lnTo>
                  <a:pt x="1630957" y="319689"/>
                </a:lnTo>
                <a:lnTo>
                  <a:pt x="0" y="3196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504019" y="388498"/>
            <a:ext cx="8169149" cy="28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LITERATURE REVIEW SUMMARY</a:t>
            </a:r>
          </a:p>
        </p:txBody>
      </p:sp>
      <p:sp>
        <p:nvSpPr>
          <p:cNvPr id="19" name="Freeform 19"/>
          <p:cNvSpPr/>
          <p:nvPr/>
        </p:nvSpPr>
        <p:spPr>
          <a:xfrm>
            <a:off x="512650" y="3892041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512650" y="4926097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524131" y="3844416"/>
            <a:ext cx="10719867" cy="79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 and ML are increasingly used to enhance fraud detection in digital finance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24131" y="4878472"/>
            <a:ext cx="1476057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Ensemble models like Random Forest and XGBoost outperform traditional methods due to their accuracy and robustness</a:t>
            </a:r>
          </a:p>
        </p:txBody>
      </p:sp>
      <p:sp>
        <p:nvSpPr>
          <p:cNvPr id="23" name="Freeform 23"/>
          <p:cNvSpPr/>
          <p:nvPr/>
        </p:nvSpPr>
        <p:spPr>
          <a:xfrm>
            <a:off x="512650" y="6147754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512650" y="7369411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524131" y="6100129"/>
            <a:ext cx="1476057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SMOTE effectively addresses extreme class imbalance in fraud datasets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24131" y="7321786"/>
            <a:ext cx="1476057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Explainable AI is essential for transparency, trust, and regulatory compliance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737631">
            <a:off x="9469593" y="-94680"/>
            <a:ext cx="3444630" cy="34446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9532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4341" tIns="64341" rIns="64341" bIns="64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3737631">
            <a:off x="7859681" y="-601468"/>
            <a:ext cx="1392343" cy="139234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714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64341" tIns="64341" rIns="64341" bIns="64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737544" y="1453254"/>
            <a:ext cx="1779290" cy="348763"/>
          </a:xfrm>
          <a:custGeom>
            <a:avLst/>
            <a:gdLst/>
            <a:ahLst/>
            <a:cxnLst/>
            <a:rect l="l" t="t" r="r" b="b"/>
            <a:pathLst>
              <a:path w="1779290" h="348763">
                <a:moveTo>
                  <a:pt x="0" y="0"/>
                </a:moveTo>
                <a:lnTo>
                  <a:pt x="1779289" y="0"/>
                </a:lnTo>
                <a:lnTo>
                  <a:pt x="1779289" y="348763"/>
                </a:lnTo>
                <a:lnTo>
                  <a:pt x="0" y="348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16476417" y="8146935"/>
            <a:ext cx="1309155" cy="256611"/>
          </a:xfrm>
          <a:custGeom>
            <a:avLst/>
            <a:gdLst/>
            <a:ahLst/>
            <a:cxnLst/>
            <a:rect l="l" t="t" r="r" b="b"/>
            <a:pathLst>
              <a:path w="1309155" h="256611">
                <a:moveTo>
                  <a:pt x="0" y="0"/>
                </a:moveTo>
                <a:lnTo>
                  <a:pt x="1309155" y="0"/>
                </a:lnTo>
                <a:lnTo>
                  <a:pt x="1309155" y="256611"/>
                </a:lnTo>
                <a:lnTo>
                  <a:pt x="0" y="256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86903" y="863281"/>
            <a:ext cx="793507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DATASET AND TOOLS</a:t>
            </a:r>
          </a:p>
        </p:txBody>
      </p:sp>
      <p:sp>
        <p:nvSpPr>
          <p:cNvPr id="11" name="Freeform 11"/>
          <p:cNvSpPr/>
          <p:nvPr/>
        </p:nvSpPr>
        <p:spPr>
          <a:xfrm flipV="1">
            <a:off x="-1940432" y="5687881"/>
            <a:ext cx="8257412" cy="6244668"/>
          </a:xfrm>
          <a:custGeom>
            <a:avLst/>
            <a:gdLst/>
            <a:ahLst/>
            <a:cxnLst/>
            <a:rect l="l" t="t" r="r" b="b"/>
            <a:pathLst>
              <a:path w="8257412" h="6244668">
                <a:moveTo>
                  <a:pt x="0" y="6244667"/>
                </a:moveTo>
                <a:lnTo>
                  <a:pt x="8257412" y="6244667"/>
                </a:lnTo>
                <a:lnTo>
                  <a:pt x="8257412" y="0"/>
                </a:lnTo>
                <a:lnTo>
                  <a:pt x="0" y="0"/>
                </a:lnTo>
                <a:lnTo>
                  <a:pt x="0" y="6244667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86903" y="3039014"/>
            <a:ext cx="8813615" cy="31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The dataset comes from PaySim, a realistic simulation that mirrors the complexities of mobile financial transactions. It offers a rich variety of features suited for training fraud detection models. The tools used span the entire ML pipeline from cleaning and modeling in Python, to serving predictions through a Flask web application. This ensures both analytical depth and real-world applicability.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57463" y="7458305"/>
            <a:ext cx="6936382" cy="794849"/>
            <a:chOff x="0" y="0"/>
            <a:chExt cx="2017606" cy="23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17606" cy="231200"/>
            </a:xfrm>
            <a:custGeom>
              <a:avLst/>
              <a:gdLst/>
              <a:ahLst/>
              <a:cxnLst/>
              <a:rect l="l" t="t" r="r" b="b"/>
              <a:pathLst>
                <a:path w="2017606" h="231200">
                  <a:moveTo>
                    <a:pt x="15626" y="0"/>
                  </a:moveTo>
                  <a:lnTo>
                    <a:pt x="2001980" y="0"/>
                  </a:lnTo>
                  <a:cubicBezTo>
                    <a:pt x="2006124" y="0"/>
                    <a:pt x="2010099" y="1646"/>
                    <a:pt x="2013029" y="4577"/>
                  </a:cubicBezTo>
                  <a:cubicBezTo>
                    <a:pt x="2015960" y="7507"/>
                    <a:pt x="2017606" y="11482"/>
                    <a:pt x="2017606" y="15626"/>
                  </a:cubicBezTo>
                  <a:lnTo>
                    <a:pt x="2017606" y="215574"/>
                  </a:lnTo>
                  <a:cubicBezTo>
                    <a:pt x="2017606" y="219719"/>
                    <a:pt x="2015960" y="223693"/>
                    <a:pt x="2013029" y="226623"/>
                  </a:cubicBezTo>
                  <a:cubicBezTo>
                    <a:pt x="2010099" y="229554"/>
                    <a:pt x="2006124" y="231200"/>
                    <a:pt x="2001980" y="231200"/>
                  </a:cubicBezTo>
                  <a:lnTo>
                    <a:pt x="15626" y="231200"/>
                  </a:lnTo>
                  <a:cubicBezTo>
                    <a:pt x="11482" y="231200"/>
                    <a:pt x="7507" y="229554"/>
                    <a:pt x="4577" y="226623"/>
                  </a:cubicBezTo>
                  <a:cubicBezTo>
                    <a:pt x="1646" y="223693"/>
                    <a:pt x="0" y="219719"/>
                    <a:pt x="0" y="215574"/>
                  </a:cubicBezTo>
                  <a:lnTo>
                    <a:pt x="0" y="15626"/>
                  </a:lnTo>
                  <a:cubicBezTo>
                    <a:pt x="0" y="11482"/>
                    <a:pt x="1646" y="7507"/>
                    <a:pt x="4577" y="4577"/>
                  </a:cubicBezTo>
                  <a:cubicBezTo>
                    <a:pt x="7507" y="1646"/>
                    <a:pt x="11482" y="0"/>
                    <a:pt x="156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17606" cy="269300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7436219"/>
            <a:ext cx="1491958" cy="580281"/>
            <a:chOff x="0" y="0"/>
            <a:chExt cx="433970" cy="1687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3970" cy="168788"/>
            </a:xfrm>
            <a:custGeom>
              <a:avLst/>
              <a:gdLst/>
              <a:ahLst/>
              <a:cxnLst/>
              <a:rect l="l" t="t" r="r" b="b"/>
              <a:pathLst>
                <a:path w="433970" h="168788">
                  <a:moveTo>
                    <a:pt x="51891" y="0"/>
                  </a:moveTo>
                  <a:lnTo>
                    <a:pt x="382079" y="0"/>
                  </a:lnTo>
                  <a:cubicBezTo>
                    <a:pt x="410738" y="0"/>
                    <a:pt x="433970" y="23232"/>
                    <a:pt x="433970" y="51891"/>
                  </a:cubicBezTo>
                  <a:lnTo>
                    <a:pt x="433970" y="116897"/>
                  </a:lnTo>
                  <a:cubicBezTo>
                    <a:pt x="433970" y="130659"/>
                    <a:pt x="428503" y="143858"/>
                    <a:pt x="418772" y="153589"/>
                  </a:cubicBezTo>
                  <a:cubicBezTo>
                    <a:pt x="409040" y="163321"/>
                    <a:pt x="395842" y="168788"/>
                    <a:pt x="382079" y="168788"/>
                  </a:cubicBezTo>
                  <a:lnTo>
                    <a:pt x="51891" y="168788"/>
                  </a:lnTo>
                  <a:cubicBezTo>
                    <a:pt x="38129" y="168788"/>
                    <a:pt x="24930" y="163321"/>
                    <a:pt x="15199" y="153589"/>
                  </a:cubicBezTo>
                  <a:cubicBezTo>
                    <a:pt x="5467" y="143858"/>
                    <a:pt x="0" y="130659"/>
                    <a:pt x="0" y="116897"/>
                  </a:cubicBezTo>
                  <a:lnTo>
                    <a:pt x="0" y="51891"/>
                  </a:lnTo>
                  <a:cubicBezTo>
                    <a:pt x="0" y="23232"/>
                    <a:pt x="23232" y="0"/>
                    <a:pt x="51891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33970" cy="206888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305428" y="7694959"/>
            <a:ext cx="1725198" cy="580281"/>
            <a:chOff x="0" y="0"/>
            <a:chExt cx="501813" cy="1687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01813" cy="168788"/>
            </a:xfrm>
            <a:custGeom>
              <a:avLst/>
              <a:gdLst/>
              <a:ahLst/>
              <a:cxnLst/>
              <a:rect l="l" t="t" r="r" b="b"/>
              <a:pathLst>
                <a:path w="501813" h="168788">
                  <a:moveTo>
                    <a:pt x="44876" y="0"/>
                  </a:moveTo>
                  <a:lnTo>
                    <a:pt x="456938" y="0"/>
                  </a:lnTo>
                  <a:cubicBezTo>
                    <a:pt x="468840" y="0"/>
                    <a:pt x="480254" y="4728"/>
                    <a:pt x="488670" y="13144"/>
                  </a:cubicBezTo>
                  <a:cubicBezTo>
                    <a:pt x="497086" y="21560"/>
                    <a:pt x="501813" y="32974"/>
                    <a:pt x="501813" y="44876"/>
                  </a:cubicBezTo>
                  <a:lnTo>
                    <a:pt x="501813" y="123912"/>
                  </a:lnTo>
                  <a:cubicBezTo>
                    <a:pt x="501813" y="135814"/>
                    <a:pt x="497086" y="147228"/>
                    <a:pt x="488670" y="155644"/>
                  </a:cubicBezTo>
                  <a:cubicBezTo>
                    <a:pt x="480254" y="164060"/>
                    <a:pt x="468840" y="168788"/>
                    <a:pt x="456938" y="168788"/>
                  </a:cubicBezTo>
                  <a:lnTo>
                    <a:pt x="44876" y="168788"/>
                  </a:lnTo>
                  <a:cubicBezTo>
                    <a:pt x="32974" y="168788"/>
                    <a:pt x="21560" y="164060"/>
                    <a:pt x="13144" y="155644"/>
                  </a:cubicBezTo>
                  <a:cubicBezTo>
                    <a:pt x="4728" y="147228"/>
                    <a:pt x="0" y="135814"/>
                    <a:pt x="0" y="123912"/>
                  </a:cubicBezTo>
                  <a:lnTo>
                    <a:pt x="0" y="44876"/>
                  </a:lnTo>
                  <a:cubicBezTo>
                    <a:pt x="0" y="32974"/>
                    <a:pt x="4728" y="21560"/>
                    <a:pt x="13144" y="13144"/>
                  </a:cubicBezTo>
                  <a:cubicBezTo>
                    <a:pt x="21560" y="4728"/>
                    <a:pt x="32974" y="0"/>
                    <a:pt x="44876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501813" cy="206888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7277" y="7554722"/>
            <a:ext cx="6756753" cy="602015"/>
            <a:chOff x="0" y="0"/>
            <a:chExt cx="1965357" cy="17511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65357" cy="175110"/>
            </a:xfrm>
            <a:custGeom>
              <a:avLst/>
              <a:gdLst/>
              <a:ahLst/>
              <a:cxnLst/>
              <a:rect l="l" t="t" r="r" b="b"/>
              <a:pathLst>
                <a:path w="1965357" h="175110">
                  <a:moveTo>
                    <a:pt x="9166" y="0"/>
                  </a:moveTo>
                  <a:lnTo>
                    <a:pt x="1956190" y="0"/>
                  </a:lnTo>
                  <a:cubicBezTo>
                    <a:pt x="1958621" y="0"/>
                    <a:pt x="1960953" y="966"/>
                    <a:pt x="1962672" y="2685"/>
                  </a:cubicBezTo>
                  <a:cubicBezTo>
                    <a:pt x="1964391" y="4404"/>
                    <a:pt x="1965357" y="6735"/>
                    <a:pt x="1965357" y="9166"/>
                  </a:cubicBezTo>
                  <a:lnTo>
                    <a:pt x="1965357" y="165943"/>
                  </a:lnTo>
                  <a:cubicBezTo>
                    <a:pt x="1965357" y="168374"/>
                    <a:pt x="1964391" y="170706"/>
                    <a:pt x="1962672" y="172425"/>
                  </a:cubicBezTo>
                  <a:cubicBezTo>
                    <a:pt x="1960953" y="174144"/>
                    <a:pt x="1958621" y="175110"/>
                    <a:pt x="1956190" y="175110"/>
                  </a:cubicBezTo>
                  <a:lnTo>
                    <a:pt x="9166" y="175110"/>
                  </a:lnTo>
                  <a:cubicBezTo>
                    <a:pt x="6735" y="175110"/>
                    <a:pt x="4404" y="174144"/>
                    <a:pt x="2685" y="172425"/>
                  </a:cubicBezTo>
                  <a:cubicBezTo>
                    <a:pt x="966" y="170706"/>
                    <a:pt x="0" y="168374"/>
                    <a:pt x="0" y="165943"/>
                  </a:cubicBezTo>
                  <a:lnTo>
                    <a:pt x="0" y="9166"/>
                  </a:lnTo>
                  <a:cubicBezTo>
                    <a:pt x="0" y="6735"/>
                    <a:pt x="966" y="4404"/>
                    <a:pt x="2685" y="2685"/>
                  </a:cubicBezTo>
                  <a:cubicBezTo>
                    <a:pt x="4404" y="966"/>
                    <a:pt x="6735" y="0"/>
                    <a:pt x="91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965357" cy="2132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80216" y="7675921"/>
            <a:ext cx="6950410" cy="37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9"/>
              </a:lnSpc>
              <a:spcBef>
                <a:spcPct val="0"/>
              </a:spcBef>
            </a:pPr>
            <a:r>
              <a:rPr lang="en-US" sz="2235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DATASET: PAYSIM (11 FEATURES, 6.3M ROWS)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250743" y="7458305"/>
            <a:ext cx="6936382" cy="794849"/>
            <a:chOff x="0" y="0"/>
            <a:chExt cx="2017606" cy="23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17606" cy="231200"/>
            </a:xfrm>
            <a:custGeom>
              <a:avLst/>
              <a:gdLst/>
              <a:ahLst/>
              <a:cxnLst/>
              <a:rect l="l" t="t" r="r" b="b"/>
              <a:pathLst>
                <a:path w="2017606" h="231200">
                  <a:moveTo>
                    <a:pt x="15626" y="0"/>
                  </a:moveTo>
                  <a:lnTo>
                    <a:pt x="2001980" y="0"/>
                  </a:lnTo>
                  <a:cubicBezTo>
                    <a:pt x="2006124" y="0"/>
                    <a:pt x="2010099" y="1646"/>
                    <a:pt x="2013029" y="4577"/>
                  </a:cubicBezTo>
                  <a:cubicBezTo>
                    <a:pt x="2015960" y="7507"/>
                    <a:pt x="2017606" y="11482"/>
                    <a:pt x="2017606" y="15626"/>
                  </a:cubicBezTo>
                  <a:lnTo>
                    <a:pt x="2017606" y="215574"/>
                  </a:lnTo>
                  <a:cubicBezTo>
                    <a:pt x="2017606" y="219719"/>
                    <a:pt x="2015960" y="223693"/>
                    <a:pt x="2013029" y="226623"/>
                  </a:cubicBezTo>
                  <a:cubicBezTo>
                    <a:pt x="2010099" y="229554"/>
                    <a:pt x="2006124" y="231200"/>
                    <a:pt x="2001980" y="231200"/>
                  </a:cubicBezTo>
                  <a:lnTo>
                    <a:pt x="15626" y="231200"/>
                  </a:lnTo>
                  <a:cubicBezTo>
                    <a:pt x="11482" y="231200"/>
                    <a:pt x="7507" y="229554"/>
                    <a:pt x="4577" y="226623"/>
                  </a:cubicBezTo>
                  <a:cubicBezTo>
                    <a:pt x="1646" y="223693"/>
                    <a:pt x="0" y="219719"/>
                    <a:pt x="0" y="215574"/>
                  </a:cubicBezTo>
                  <a:lnTo>
                    <a:pt x="0" y="15626"/>
                  </a:lnTo>
                  <a:cubicBezTo>
                    <a:pt x="0" y="11482"/>
                    <a:pt x="1646" y="7507"/>
                    <a:pt x="4577" y="4577"/>
                  </a:cubicBezTo>
                  <a:cubicBezTo>
                    <a:pt x="7507" y="1646"/>
                    <a:pt x="11482" y="0"/>
                    <a:pt x="156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017606" cy="269300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221980" y="7436219"/>
            <a:ext cx="1491958" cy="580281"/>
            <a:chOff x="0" y="0"/>
            <a:chExt cx="433970" cy="16878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33970" cy="168788"/>
            </a:xfrm>
            <a:custGeom>
              <a:avLst/>
              <a:gdLst/>
              <a:ahLst/>
              <a:cxnLst/>
              <a:rect l="l" t="t" r="r" b="b"/>
              <a:pathLst>
                <a:path w="433970" h="168788">
                  <a:moveTo>
                    <a:pt x="51891" y="0"/>
                  </a:moveTo>
                  <a:lnTo>
                    <a:pt x="382079" y="0"/>
                  </a:lnTo>
                  <a:cubicBezTo>
                    <a:pt x="410738" y="0"/>
                    <a:pt x="433970" y="23232"/>
                    <a:pt x="433970" y="51891"/>
                  </a:cubicBezTo>
                  <a:lnTo>
                    <a:pt x="433970" y="116897"/>
                  </a:lnTo>
                  <a:cubicBezTo>
                    <a:pt x="433970" y="130659"/>
                    <a:pt x="428503" y="143858"/>
                    <a:pt x="418772" y="153589"/>
                  </a:cubicBezTo>
                  <a:cubicBezTo>
                    <a:pt x="409040" y="163321"/>
                    <a:pt x="395842" y="168788"/>
                    <a:pt x="382079" y="168788"/>
                  </a:cubicBezTo>
                  <a:lnTo>
                    <a:pt x="51891" y="168788"/>
                  </a:lnTo>
                  <a:cubicBezTo>
                    <a:pt x="38129" y="168788"/>
                    <a:pt x="24930" y="163321"/>
                    <a:pt x="15199" y="153589"/>
                  </a:cubicBezTo>
                  <a:cubicBezTo>
                    <a:pt x="5467" y="143858"/>
                    <a:pt x="0" y="130659"/>
                    <a:pt x="0" y="116897"/>
                  </a:cubicBezTo>
                  <a:lnTo>
                    <a:pt x="0" y="51891"/>
                  </a:lnTo>
                  <a:cubicBezTo>
                    <a:pt x="0" y="23232"/>
                    <a:pt x="23232" y="0"/>
                    <a:pt x="51891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33970" cy="206888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498708" y="7694959"/>
            <a:ext cx="1725198" cy="580281"/>
            <a:chOff x="0" y="0"/>
            <a:chExt cx="501813" cy="16878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1813" cy="168788"/>
            </a:xfrm>
            <a:custGeom>
              <a:avLst/>
              <a:gdLst/>
              <a:ahLst/>
              <a:cxnLst/>
              <a:rect l="l" t="t" r="r" b="b"/>
              <a:pathLst>
                <a:path w="501813" h="168788">
                  <a:moveTo>
                    <a:pt x="44876" y="0"/>
                  </a:moveTo>
                  <a:lnTo>
                    <a:pt x="456938" y="0"/>
                  </a:lnTo>
                  <a:cubicBezTo>
                    <a:pt x="468840" y="0"/>
                    <a:pt x="480254" y="4728"/>
                    <a:pt x="488670" y="13144"/>
                  </a:cubicBezTo>
                  <a:cubicBezTo>
                    <a:pt x="497086" y="21560"/>
                    <a:pt x="501813" y="32974"/>
                    <a:pt x="501813" y="44876"/>
                  </a:cubicBezTo>
                  <a:lnTo>
                    <a:pt x="501813" y="123912"/>
                  </a:lnTo>
                  <a:cubicBezTo>
                    <a:pt x="501813" y="135814"/>
                    <a:pt x="497086" y="147228"/>
                    <a:pt x="488670" y="155644"/>
                  </a:cubicBezTo>
                  <a:cubicBezTo>
                    <a:pt x="480254" y="164060"/>
                    <a:pt x="468840" y="168788"/>
                    <a:pt x="456938" y="168788"/>
                  </a:cubicBezTo>
                  <a:lnTo>
                    <a:pt x="44876" y="168788"/>
                  </a:lnTo>
                  <a:cubicBezTo>
                    <a:pt x="32974" y="168788"/>
                    <a:pt x="21560" y="164060"/>
                    <a:pt x="13144" y="155644"/>
                  </a:cubicBezTo>
                  <a:cubicBezTo>
                    <a:pt x="4728" y="147228"/>
                    <a:pt x="0" y="135814"/>
                    <a:pt x="0" y="123912"/>
                  </a:cubicBezTo>
                  <a:lnTo>
                    <a:pt x="0" y="44876"/>
                  </a:lnTo>
                  <a:cubicBezTo>
                    <a:pt x="0" y="32974"/>
                    <a:pt x="4728" y="21560"/>
                    <a:pt x="13144" y="13144"/>
                  </a:cubicBezTo>
                  <a:cubicBezTo>
                    <a:pt x="21560" y="4728"/>
                    <a:pt x="32974" y="0"/>
                    <a:pt x="44876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01813" cy="206888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340557" y="7554722"/>
            <a:ext cx="6756753" cy="602015"/>
            <a:chOff x="0" y="0"/>
            <a:chExt cx="1965357" cy="17511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65357" cy="175110"/>
            </a:xfrm>
            <a:custGeom>
              <a:avLst/>
              <a:gdLst/>
              <a:ahLst/>
              <a:cxnLst/>
              <a:rect l="l" t="t" r="r" b="b"/>
              <a:pathLst>
                <a:path w="1965357" h="175110">
                  <a:moveTo>
                    <a:pt x="9166" y="0"/>
                  </a:moveTo>
                  <a:lnTo>
                    <a:pt x="1956190" y="0"/>
                  </a:lnTo>
                  <a:cubicBezTo>
                    <a:pt x="1958621" y="0"/>
                    <a:pt x="1960953" y="966"/>
                    <a:pt x="1962672" y="2685"/>
                  </a:cubicBezTo>
                  <a:cubicBezTo>
                    <a:pt x="1964391" y="4404"/>
                    <a:pt x="1965357" y="6735"/>
                    <a:pt x="1965357" y="9166"/>
                  </a:cubicBezTo>
                  <a:lnTo>
                    <a:pt x="1965357" y="165943"/>
                  </a:lnTo>
                  <a:cubicBezTo>
                    <a:pt x="1965357" y="168374"/>
                    <a:pt x="1964391" y="170706"/>
                    <a:pt x="1962672" y="172425"/>
                  </a:cubicBezTo>
                  <a:cubicBezTo>
                    <a:pt x="1960953" y="174144"/>
                    <a:pt x="1958621" y="175110"/>
                    <a:pt x="1956190" y="175110"/>
                  </a:cubicBezTo>
                  <a:lnTo>
                    <a:pt x="9166" y="175110"/>
                  </a:lnTo>
                  <a:cubicBezTo>
                    <a:pt x="6735" y="175110"/>
                    <a:pt x="4404" y="174144"/>
                    <a:pt x="2685" y="172425"/>
                  </a:cubicBezTo>
                  <a:cubicBezTo>
                    <a:pt x="966" y="170706"/>
                    <a:pt x="0" y="168374"/>
                    <a:pt x="0" y="165943"/>
                  </a:cubicBezTo>
                  <a:lnTo>
                    <a:pt x="0" y="9166"/>
                  </a:lnTo>
                  <a:cubicBezTo>
                    <a:pt x="0" y="6735"/>
                    <a:pt x="966" y="4404"/>
                    <a:pt x="2685" y="2685"/>
                  </a:cubicBezTo>
                  <a:cubicBezTo>
                    <a:pt x="4404" y="966"/>
                    <a:pt x="6735" y="0"/>
                    <a:pt x="91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965357" cy="2132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430504" y="7688260"/>
            <a:ext cx="6458660" cy="122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TARGET: ISFRAUD (BINARY CLASSIFICATION)</a:t>
            </a:r>
          </a:p>
          <a:p>
            <a:pPr algn="ctr">
              <a:lnSpc>
                <a:spcPts val="3409"/>
              </a:lnSpc>
            </a:pPr>
            <a:endParaRPr lang="en-US" sz="2240" b="1">
              <a:solidFill>
                <a:srgbClr val="FFFFFF"/>
              </a:solidFill>
              <a:latin typeface="Prompt Bold"/>
              <a:ea typeface="Prompt Bold"/>
              <a:cs typeface="Prompt Bold"/>
              <a:sym typeface="Prompt Bold"/>
            </a:endParaRPr>
          </a:p>
          <a:p>
            <a:pPr algn="ctr">
              <a:lnSpc>
                <a:spcPts val="3409"/>
              </a:lnSpc>
              <a:spcBef>
                <a:spcPct val="0"/>
              </a:spcBef>
            </a:pPr>
            <a:endParaRPr lang="en-US" sz="2240" b="1">
              <a:solidFill>
                <a:srgbClr val="FFFFFF"/>
              </a:solidFill>
              <a:latin typeface="Prompt Bold"/>
              <a:ea typeface="Prompt Bold"/>
              <a:cs typeface="Prompt Bold"/>
              <a:sym typeface="Prompt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057463" y="8412790"/>
            <a:ext cx="6936382" cy="794849"/>
            <a:chOff x="0" y="0"/>
            <a:chExt cx="2017606" cy="23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017606" cy="231200"/>
            </a:xfrm>
            <a:custGeom>
              <a:avLst/>
              <a:gdLst/>
              <a:ahLst/>
              <a:cxnLst/>
              <a:rect l="l" t="t" r="r" b="b"/>
              <a:pathLst>
                <a:path w="2017606" h="231200">
                  <a:moveTo>
                    <a:pt x="15626" y="0"/>
                  </a:moveTo>
                  <a:lnTo>
                    <a:pt x="2001980" y="0"/>
                  </a:lnTo>
                  <a:cubicBezTo>
                    <a:pt x="2006124" y="0"/>
                    <a:pt x="2010099" y="1646"/>
                    <a:pt x="2013029" y="4577"/>
                  </a:cubicBezTo>
                  <a:cubicBezTo>
                    <a:pt x="2015960" y="7507"/>
                    <a:pt x="2017606" y="11482"/>
                    <a:pt x="2017606" y="15626"/>
                  </a:cubicBezTo>
                  <a:lnTo>
                    <a:pt x="2017606" y="215574"/>
                  </a:lnTo>
                  <a:cubicBezTo>
                    <a:pt x="2017606" y="219719"/>
                    <a:pt x="2015960" y="223693"/>
                    <a:pt x="2013029" y="226623"/>
                  </a:cubicBezTo>
                  <a:cubicBezTo>
                    <a:pt x="2010099" y="229554"/>
                    <a:pt x="2006124" y="231200"/>
                    <a:pt x="2001980" y="231200"/>
                  </a:cubicBezTo>
                  <a:lnTo>
                    <a:pt x="15626" y="231200"/>
                  </a:lnTo>
                  <a:cubicBezTo>
                    <a:pt x="11482" y="231200"/>
                    <a:pt x="7507" y="229554"/>
                    <a:pt x="4577" y="226623"/>
                  </a:cubicBezTo>
                  <a:cubicBezTo>
                    <a:pt x="1646" y="223693"/>
                    <a:pt x="0" y="219719"/>
                    <a:pt x="0" y="215574"/>
                  </a:cubicBezTo>
                  <a:lnTo>
                    <a:pt x="0" y="15626"/>
                  </a:lnTo>
                  <a:cubicBezTo>
                    <a:pt x="0" y="11482"/>
                    <a:pt x="1646" y="7507"/>
                    <a:pt x="4577" y="4577"/>
                  </a:cubicBezTo>
                  <a:cubicBezTo>
                    <a:pt x="7507" y="1646"/>
                    <a:pt x="11482" y="0"/>
                    <a:pt x="156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2017606" cy="269300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28700" y="8390704"/>
            <a:ext cx="1491958" cy="580281"/>
            <a:chOff x="0" y="0"/>
            <a:chExt cx="433970" cy="1687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33970" cy="168788"/>
            </a:xfrm>
            <a:custGeom>
              <a:avLst/>
              <a:gdLst/>
              <a:ahLst/>
              <a:cxnLst/>
              <a:rect l="l" t="t" r="r" b="b"/>
              <a:pathLst>
                <a:path w="433970" h="168788">
                  <a:moveTo>
                    <a:pt x="51891" y="0"/>
                  </a:moveTo>
                  <a:lnTo>
                    <a:pt x="382079" y="0"/>
                  </a:lnTo>
                  <a:cubicBezTo>
                    <a:pt x="410738" y="0"/>
                    <a:pt x="433970" y="23232"/>
                    <a:pt x="433970" y="51891"/>
                  </a:cubicBezTo>
                  <a:lnTo>
                    <a:pt x="433970" y="116897"/>
                  </a:lnTo>
                  <a:cubicBezTo>
                    <a:pt x="433970" y="130659"/>
                    <a:pt x="428503" y="143858"/>
                    <a:pt x="418772" y="153589"/>
                  </a:cubicBezTo>
                  <a:cubicBezTo>
                    <a:pt x="409040" y="163321"/>
                    <a:pt x="395842" y="168788"/>
                    <a:pt x="382079" y="168788"/>
                  </a:cubicBezTo>
                  <a:lnTo>
                    <a:pt x="51891" y="168788"/>
                  </a:lnTo>
                  <a:cubicBezTo>
                    <a:pt x="38129" y="168788"/>
                    <a:pt x="24930" y="163321"/>
                    <a:pt x="15199" y="153589"/>
                  </a:cubicBezTo>
                  <a:cubicBezTo>
                    <a:pt x="5467" y="143858"/>
                    <a:pt x="0" y="130659"/>
                    <a:pt x="0" y="116897"/>
                  </a:cubicBezTo>
                  <a:lnTo>
                    <a:pt x="0" y="51891"/>
                  </a:lnTo>
                  <a:cubicBezTo>
                    <a:pt x="0" y="23232"/>
                    <a:pt x="23232" y="0"/>
                    <a:pt x="51891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433970" cy="206888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6305428" y="8649444"/>
            <a:ext cx="1725198" cy="580281"/>
            <a:chOff x="0" y="0"/>
            <a:chExt cx="501813" cy="1687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1813" cy="168788"/>
            </a:xfrm>
            <a:custGeom>
              <a:avLst/>
              <a:gdLst/>
              <a:ahLst/>
              <a:cxnLst/>
              <a:rect l="l" t="t" r="r" b="b"/>
              <a:pathLst>
                <a:path w="501813" h="168788">
                  <a:moveTo>
                    <a:pt x="44876" y="0"/>
                  </a:moveTo>
                  <a:lnTo>
                    <a:pt x="456938" y="0"/>
                  </a:lnTo>
                  <a:cubicBezTo>
                    <a:pt x="468840" y="0"/>
                    <a:pt x="480254" y="4728"/>
                    <a:pt x="488670" y="13144"/>
                  </a:cubicBezTo>
                  <a:cubicBezTo>
                    <a:pt x="497086" y="21560"/>
                    <a:pt x="501813" y="32974"/>
                    <a:pt x="501813" y="44876"/>
                  </a:cubicBezTo>
                  <a:lnTo>
                    <a:pt x="501813" y="123912"/>
                  </a:lnTo>
                  <a:cubicBezTo>
                    <a:pt x="501813" y="135814"/>
                    <a:pt x="497086" y="147228"/>
                    <a:pt x="488670" y="155644"/>
                  </a:cubicBezTo>
                  <a:cubicBezTo>
                    <a:pt x="480254" y="164060"/>
                    <a:pt x="468840" y="168788"/>
                    <a:pt x="456938" y="168788"/>
                  </a:cubicBezTo>
                  <a:lnTo>
                    <a:pt x="44876" y="168788"/>
                  </a:lnTo>
                  <a:cubicBezTo>
                    <a:pt x="32974" y="168788"/>
                    <a:pt x="21560" y="164060"/>
                    <a:pt x="13144" y="155644"/>
                  </a:cubicBezTo>
                  <a:cubicBezTo>
                    <a:pt x="4728" y="147228"/>
                    <a:pt x="0" y="135814"/>
                    <a:pt x="0" y="123912"/>
                  </a:cubicBezTo>
                  <a:lnTo>
                    <a:pt x="0" y="44876"/>
                  </a:lnTo>
                  <a:cubicBezTo>
                    <a:pt x="0" y="32974"/>
                    <a:pt x="4728" y="21560"/>
                    <a:pt x="13144" y="13144"/>
                  </a:cubicBezTo>
                  <a:cubicBezTo>
                    <a:pt x="21560" y="4728"/>
                    <a:pt x="32974" y="0"/>
                    <a:pt x="44876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501813" cy="206888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47277" y="8509207"/>
            <a:ext cx="6756753" cy="602015"/>
            <a:chOff x="0" y="0"/>
            <a:chExt cx="1965357" cy="17511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65357" cy="175110"/>
            </a:xfrm>
            <a:custGeom>
              <a:avLst/>
              <a:gdLst/>
              <a:ahLst/>
              <a:cxnLst/>
              <a:rect l="l" t="t" r="r" b="b"/>
              <a:pathLst>
                <a:path w="1965357" h="175110">
                  <a:moveTo>
                    <a:pt x="9166" y="0"/>
                  </a:moveTo>
                  <a:lnTo>
                    <a:pt x="1956190" y="0"/>
                  </a:lnTo>
                  <a:cubicBezTo>
                    <a:pt x="1958621" y="0"/>
                    <a:pt x="1960953" y="966"/>
                    <a:pt x="1962672" y="2685"/>
                  </a:cubicBezTo>
                  <a:cubicBezTo>
                    <a:pt x="1964391" y="4404"/>
                    <a:pt x="1965357" y="6735"/>
                    <a:pt x="1965357" y="9166"/>
                  </a:cubicBezTo>
                  <a:lnTo>
                    <a:pt x="1965357" y="165943"/>
                  </a:lnTo>
                  <a:cubicBezTo>
                    <a:pt x="1965357" y="168374"/>
                    <a:pt x="1964391" y="170706"/>
                    <a:pt x="1962672" y="172425"/>
                  </a:cubicBezTo>
                  <a:cubicBezTo>
                    <a:pt x="1960953" y="174144"/>
                    <a:pt x="1958621" y="175110"/>
                    <a:pt x="1956190" y="175110"/>
                  </a:cubicBezTo>
                  <a:lnTo>
                    <a:pt x="9166" y="175110"/>
                  </a:lnTo>
                  <a:cubicBezTo>
                    <a:pt x="6735" y="175110"/>
                    <a:pt x="4404" y="174144"/>
                    <a:pt x="2685" y="172425"/>
                  </a:cubicBezTo>
                  <a:cubicBezTo>
                    <a:pt x="966" y="170706"/>
                    <a:pt x="0" y="168374"/>
                    <a:pt x="0" y="165943"/>
                  </a:cubicBezTo>
                  <a:lnTo>
                    <a:pt x="0" y="9166"/>
                  </a:lnTo>
                  <a:cubicBezTo>
                    <a:pt x="0" y="6735"/>
                    <a:pt x="966" y="4404"/>
                    <a:pt x="2685" y="2685"/>
                  </a:cubicBezTo>
                  <a:cubicBezTo>
                    <a:pt x="4404" y="966"/>
                    <a:pt x="6735" y="0"/>
                    <a:pt x="91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965357" cy="2132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984538" y="8622751"/>
            <a:ext cx="7141764" cy="348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  <a:spcBef>
                <a:spcPct val="0"/>
              </a:spcBef>
            </a:pPr>
            <a:r>
              <a:rPr lang="en-US" sz="2040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TOOLS: PYTHON, SCIKIT-LEARN, XGBOOST, FLASK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8250743" y="8412790"/>
            <a:ext cx="6936382" cy="845510"/>
            <a:chOff x="0" y="0"/>
            <a:chExt cx="2017606" cy="24593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017606" cy="245936"/>
            </a:xfrm>
            <a:custGeom>
              <a:avLst/>
              <a:gdLst/>
              <a:ahLst/>
              <a:cxnLst/>
              <a:rect l="l" t="t" r="r" b="b"/>
              <a:pathLst>
                <a:path w="2017606" h="245936">
                  <a:moveTo>
                    <a:pt x="15626" y="0"/>
                  </a:moveTo>
                  <a:lnTo>
                    <a:pt x="2001980" y="0"/>
                  </a:lnTo>
                  <a:cubicBezTo>
                    <a:pt x="2006124" y="0"/>
                    <a:pt x="2010099" y="1646"/>
                    <a:pt x="2013029" y="4577"/>
                  </a:cubicBezTo>
                  <a:cubicBezTo>
                    <a:pt x="2015960" y="7507"/>
                    <a:pt x="2017606" y="11482"/>
                    <a:pt x="2017606" y="15626"/>
                  </a:cubicBezTo>
                  <a:lnTo>
                    <a:pt x="2017606" y="230310"/>
                  </a:lnTo>
                  <a:cubicBezTo>
                    <a:pt x="2017606" y="234454"/>
                    <a:pt x="2015960" y="238429"/>
                    <a:pt x="2013029" y="241359"/>
                  </a:cubicBezTo>
                  <a:cubicBezTo>
                    <a:pt x="2010099" y="244290"/>
                    <a:pt x="2006124" y="245936"/>
                    <a:pt x="2001980" y="245936"/>
                  </a:cubicBezTo>
                  <a:lnTo>
                    <a:pt x="15626" y="245936"/>
                  </a:lnTo>
                  <a:cubicBezTo>
                    <a:pt x="11482" y="245936"/>
                    <a:pt x="7507" y="244290"/>
                    <a:pt x="4577" y="241359"/>
                  </a:cubicBezTo>
                  <a:cubicBezTo>
                    <a:pt x="1646" y="238429"/>
                    <a:pt x="0" y="234454"/>
                    <a:pt x="0" y="230310"/>
                  </a:cubicBezTo>
                  <a:lnTo>
                    <a:pt x="0" y="15626"/>
                  </a:lnTo>
                  <a:cubicBezTo>
                    <a:pt x="0" y="11482"/>
                    <a:pt x="1646" y="7507"/>
                    <a:pt x="4577" y="4577"/>
                  </a:cubicBezTo>
                  <a:cubicBezTo>
                    <a:pt x="7507" y="1646"/>
                    <a:pt x="11482" y="0"/>
                    <a:pt x="156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2017606" cy="284036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8221980" y="8390704"/>
            <a:ext cx="1491958" cy="580281"/>
            <a:chOff x="0" y="0"/>
            <a:chExt cx="433970" cy="168788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433970" cy="168788"/>
            </a:xfrm>
            <a:custGeom>
              <a:avLst/>
              <a:gdLst/>
              <a:ahLst/>
              <a:cxnLst/>
              <a:rect l="l" t="t" r="r" b="b"/>
              <a:pathLst>
                <a:path w="433970" h="168788">
                  <a:moveTo>
                    <a:pt x="51891" y="0"/>
                  </a:moveTo>
                  <a:lnTo>
                    <a:pt x="382079" y="0"/>
                  </a:lnTo>
                  <a:cubicBezTo>
                    <a:pt x="410738" y="0"/>
                    <a:pt x="433970" y="23232"/>
                    <a:pt x="433970" y="51891"/>
                  </a:cubicBezTo>
                  <a:lnTo>
                    <a:pt x="433970" y="116897"/>
                  </a:lnTo>
                  <a:cubicBezTo>
                    <a:pt x="433970" y="130659"/>
                    <a:pt x="428503" y="143858"/>
                    <a:pt x="418772" y="153589"/>
                  </a:cubicBezTo>
                  <a:cubicBezTo>
                    <a:pt x="409040" y="163321"/>
                    <a:pt x="395842" y="168788"/>
                    <a:pt x="382079" y="168788"/>
                  </a:cubicBezTo>
                  <a:lnTo>
                    <a:pt x="51891" y="168788"/>
                  </a:lnTo>
                  <a:cubicBezTo>
                    <a:pt x="38129" y="168788"/>
                    <a:pt x="24930" y="163321"/>
                    <a:pt x="15199" y="153589"/>
                  </a:cubicBezTo>
                  <a:cubicBezTo>
                    <a:pt x="5467" y="143858"/>
                    <a:pt x="0" y="130659"/>
                    <a:pt x="0" y="116897"/>
                  </a:cubicBezTo>
                  <a:lnTo>
                    <a:pt x="0" y="51891"/>
                  </a:lnTo>
                  <a:cubicBezTo>
                    <a:pt x="0" y="23232"/>
                    <a:pt x="23232" y="0"/>
                    <a:pt x="51891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433970" cy="206888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498708" y="8649444"/>
            <a:ext cx="1725198" cy="580281"/>
            <a:chOff x="0" y="0"/>
            <a:chExt cx="501813" cy="16878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01813" cy="168788"/>
            </a:xfrm>
            <a:custGeom>
              <a:avLst/>
              <a:gdLst/>
              <a:ahLst/>
              <a:cxnLst/>
              <a:rect l="l" t="t" r="r" b="b"/>
              <a:pathLst>
                <a:path w="501813" h="168788">
                  <a:moveTo>
                    <a:pt x="44876" y="0"/>
                  </a:moveTo>
                  <a:lnTo>
                    <a:pt x="456938" y="0"/>
                  </a:lnTo>
                  <a:cubicBezTo>
                    <a:pt x="468840" y="0"/>
                    <a:pt x="480254" y="4728"/>
                    <a:pt x="488670" y="13144"/>
                  </a:cubicBezTo>
                  <a:cubicBezTo>
                    <a:pt x="497086" y="21560"/>
                    <a:pt x="501813" y="32974"/>
                    <a:pt x="501813" y="44876"/>
                  </a:cubicBezTo>
                  <a:lnTo>
                    <a:pt x="501813" y="123912"/>
                  </a:lnTo>
                  <a:cubicBezTo>
                    <a:pt x="501813" y="135814"/>
                    <a:pt x="497086" y="147228"/>
                    <a:pt x="488670" y="155644"/>
                  </a:cubicBezTo>
                  <a:cubicBezTo>
                    <a:pt x="480254" y="164060"/>
                    <a:pt x="468840" y="168788"/>
                    <a:pt x="456938" y="168788"/>
                  </a:cubicBezTo>
                  <a:lnTo>
                    <a:pt x="44876" y="168788"/>
                  </a:lnTo>
                  <a:cubicBezTo>
                    <a:pt x="32974" y="168788"/>
                    <a:pt x="21560" y="164060"/>
                    <a:pt x="13144" y="155644"/>
                  </a:cubicBezTo>
                  <a:cubicBezTo>
                    <a:pt x="4728" y="147228"/>
                    <a:pt x="0" y="135814"/>
                    <a:pt x="0" y="123912"/>
                  </a:cubicBezTo>
                  <a:lnTo>
                    <a:pt x="0" y="44876"/>
                  </a:lnTo>
                  <a:cubicBezTo>
                    <a:pt x="0" y="32974"/>
                    <a:pt x="4728" y="21560"/>
                    <a:pt x="13144" y="13144"/>
                  </a:cubicBezTo>
                  <a:cubicBezTo>
                    <a:pt x="21560" y="4728"/>
                    <a:pt x="32974" y="0"/>
                    <a:pt x="44876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501813" cy="206888"/>
            </a:xfrm>
            <a:prstGeom prst="rect">
              <a:avLst/>
            </a:prstGeom>
          </p:spPr>
          <p:txBody>
            <a:bodyPr lIns="45997" tIns="45997" rIns="45997" bIns="4599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8340557" y="8509207"/>
            <a:ext cx="6756753" cy="602015"/>
            <a:chOff x="0" y="0"/>
            <a:chExt cx="1965357" cy="17511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965357" cy="175110"/>
            </a:xfrm>
            <a:custGeom>
              <a:avLst/>
              <a:gdLst/>
              <a:ahLst/>
              <a:cxnLst/>
              <a:rect l="l" t="t" r="r" b="b"/>
              <a:pathLst>
                <a:path w="1965357" h="175110">
                  <a:moveTo>
                    <a:pt x="9166" y="0"/>
                  </a:moveTo>
                  <a:lnTo>
                    <a:pt x="1956190" y="0"/>
                  </a:lnTo>
                  <a:cubicBezTo>
                    <a:pt x="1958621" y="0"/>
                    <a:pt x="1960953" y="966"/>
                    <a:pt x="1962672" y="2685"/>
                  </a:cubicBezTo>
                  <a:cubicBezTo>
                    <a:pt x="1964391" y="4404"/>
                    <a:pt x="1965357" y="6735"/>
                    <a:pt x="1965357" y="9166"/>
                  </a:cubicBezTo>
                  <a:lnTo>
                    <a:pt x="1965357" y="165943"/>
                  </a:lnTo>
                  <a:cubicBezTo>
                    <a:pt x="1965357" y="168374"/>
                    <a:pt x="1964391" y="170706"/>
                    <a:pt x="1962672" y="172425"/>
                  </a:cubicBezTo>
                  <a:cubicBezTo>
                    <a:pt x="1960953" y="174144"/>
                    <a:pt x="1958621" y="175110"/>
                    <a:pt x="1956190" y="175110"/>
                  </a:cubicBezTo>
                  <a:lnTo>
                    <a:pt x="9166" y="175110"/>
                  </a:lnTo>
                  <a:cubicBezTo>
                    <a:pt x="6735" y="175110"/>
                    <a:pt x="4404" y="174144"/>
                    <a:pt x="2685" y="172425"/>
                  </a:cubicBezTo>
                  <a:cubicBezTo>
                    <a:pt x="966" y="170706"/>
                    <a:pt x="0" y="168374"/>
                    <a:pt x="0" y="165943"/>
                  </a:cubicBezTo>
                  <a:lnTo>
                    <a:pt x="0" y="9166"/>
                  </a:lnTo>
                  <a:cubicBezTo>
                    <a:pt x="0" y="6735"/>
                    <a:pt x="966" y="4404"/>
                    <a:pt x="2685" y="2685"/>
                  </a:cubicBezTo>
                  <a:cubicBezTo>
                    <a:pt x="4404" y="966"/>
                    <a:pt x="6735" y="0"/>
                    <a:pt x="91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1965357" cy="21321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8493613" y="8580075"/>
            <a:ext cx="6395552" cy="67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9"/>
              </a:lnSpc>
              <a:spcBef>
                <a:spcPct val="0"/>
              </a:spcBef>
            </a:pPr>
            <a:r>
              <a:rPr lang="en-US" sz="1935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JOBLIB: SAVING AND LOADING TRAINED MODELS AND TRANSFORMERS</a:t>
            </a:r>
          </a:p>
        </p:txBody>
      </p:sp>
      <p:sp>
        <p:nvSpPr>
          <p:cNvPr id="65" name="Freeform 65"/>
          <p:cNvSpPr/>
          <p:nvPr/>
        </p:nvSpPr>
        <p:spPr>
          <a:xfrm>
            <a:off x="10987674" y="313791"/>
            <a:ext cx="6600389" cy="6608650"/>
          </a:xfrm>
          <a:custGeom>
            <a:avLst/>
            <a:gdLst/>
            <a:ahLst/>
            <a:cxnLst/>
            <a:rect l="l" t="t" r="r" b="b"/>
            <a:pathLst>
              <a:path w="6600389" h="6608650">
                <a:moveTo>
                  <a:pt x="0" y="0"/>
                </a:moveTo>
                <a:lnTo>
                  <a:pt x="6600389" y="0"/>
                </a:lnTo>
                <a:lnTo>
                  <a:pt x="6600389" y="6608650"/>
                </a:lnTo>
                <a:lnTo>
                  <a:pt x="0" y="6608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6" name="Group 66"/>
          <p:cNvGrpSpPr/>
          <p:nvPr/>
        </p:nvGrpSpPr>
        <p:grpSpPr>
          <a:xfrm>
            <a:off x="11522334" y="852582"/>
            <a:ext cx="5531069" cy="5531069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1103" r="-288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" name="Group 68"/>
          <p:cNvGrpSpPr/>
          <p:nvPr/>
        </p:nvGrpSpPr>
        <p:grpSpPr>
          <a:xfrm rot="7350451">
            <a:off x="16894211" y="6053261"/>
            <a:ext cx="730179" cy="730179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955280" y="5703486"/>
            <a:ext cx="8257412" cy="6244668"/>
          </a:xfrm>
          <a:custGeom>
            <a:avLst/>
            <a:gdLst/>
            <a:ahLst/>
            <a:cxnLst/>
            <a:rect l="l" t="t" r="r" b="b"/>
            <a:pathLst>
              <a:path w="8257412" h="6244668">
                <a:moveTo>
                  <a:pt x="0" y="6244668"/>
                </a:moveTo>
                <a:lnTo>
                  <a:pt x="8257412" y="6244668"/>
                </a:lnTo>
                <a:lnTo>
                  <a:pt x="8257412" y="0"/>
                </a:lnTo>
                <a:lnTo>
                  <a:pt x="0" y="0"/>
                </a:lnTo>
                <a:lnTo>
                  <a:pt x="0" y="6244668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12735811" y="-2032859"/>
            <a:ext cx="6890012" cy="68900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812588" y="680692"/>
            <a:ext cx="3596799" cy="3601301"/>
          </a:xfrm>
          <a:custGeom>
            <a:avLst/>
            <a:gdLst/>
            <a:ahLst/>
            <a:cxnLst/>
            <a:rect l="l" t="t" r="r" b="b"/>
            <a:pathLst>
              <a:path w="3596799" h="3601301">
                <a:moveTo>
                  <a:pt x="0" y="0"/>
                </a:moveTo>
                <a:lnTo>
                  <a:pt x="3596800" y="0"/>
                </a:lnTo>
                <a:lnTo>
                  <a:pt x="3596800" y="3601301"/>
                </a:lnTo>
                <a:lnTo>
                  <a:pt x="0" y="3601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103944" y="909629"/>
            <a:ext cx="3014087" cy="301408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7350451">
            <a:off x="11601246" y="49881"/>
            <a:ext cx="730179" cy="73017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350451">
            <a:off x="17398301" y="5529667"/>
            <a:ext cx="730179" cy="7301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984100" y="240588"/>
            <a:ext cx="1779290" cy="348763"/>
          </a:xfrm>
          <a:custGeom>
            <a:avLst/>
            <a:gdLst/>
            <a:ahLst/>
            <a:cxnLst/>
            <a:rect l="l" t="t" r="r" b="b"/>
            <a:pathLst>
              <a:path w="1779290" h="348763">
                <a:moveTo>
                  <a:pt x="0" y="0"/>
                </a:moveTo>
                <a:lnTo>
                  <a:pt x="1779290" y="0"/>
                </a:lnTo>
                <a:lnTo>
                  <a:pt x="1779290" y="348764"/>
                </a:lnTo>
                <a:lnTo>
                  <a:pt x="0" y="3487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230472" y="3923716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7" y="0"/>
                </a:lnTo>
                <a:lnTo>
                  <a:pt x="639087" y="557604"/>
                </a:lnTo>
                <a:lnTo>
                  <a:pt x="0" y="557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30472" y="5060755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7" y="0"/>
                </a:lnTo>
                <a:lnTo>
                  <a:pt x="639087" y="557604"/>
                </a:lnTo>
                <a:lnTo>
                  <a:pt x="0" y="557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30472" y="6120045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7" y="0"/>
                </a:lnTo>
                <a:lnTo>
                  <a:pt x="639087" y="557604"/>
                </a:lnTo>
                <a:lnTo>
                  <a:pt x="0" y="557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30472" y="7668549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7" y="0"/>
                </a:lnTo>
                <a:lnTo>
                  <a:pt x="639087" y="557603"/>
                </a:lnTo>
                <a:lnTo>
                  <a:pt x="0" y="5576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30472" y="8730977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7" y="0"/>
                </a:lnTo>
                <a:lnTo>
                  <a:pt x="639087" y="557604"/>
                </a:lnTo>
                <a:lnTo>
                  <a:pt x="0" y="557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1445074" y="4373333"/>
            <a:ext cx="6822407" cy="5970671"/>
          </a:xfrm>
          <a:custGeom>
            <a:avLst/>
            <a:gdLst/>
            <a:ahLst/>
            <a:cxnLst/>
            <a:rect l="l" t="t" r="r" b="b"/>
            <a:pathLst>
              <a:path w="6822407" h="5970671">
                <a:moveTo>
                  <a:pt x="0" y="0"/>
                </a:moveTo>
                <a:lnTo>
                  <a:pt x="6822407" y="0"/>
                </a:lnTo>
                <a:lnTo>
                  <a:pt x="6822407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3829140" y="573229"/>
            <a:ext cx="8908433" cy="28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 PREPARATION &amp; FEATURE ENGINEERING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9190" y="3984078"/>
            <a:ext cx="105926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Removed irrelevant columns (nameOrig, nameDest)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9190" y="5105400"/>
            <a:ext cx="10285884" cy="76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Converted transaction type into multiple binary columns (one-hot encoding)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9190" y="8784916"/>
            <a:ext cx="10592686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Used PCA to reduce the number of features while keeping 95% of important data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9190" y="6140739"/>
            <a:ext cx="9616814" cy="152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Created new features like:</a:t>
            </a:r>
          </a:p>
          <a:p>
            <a:pPr marL="496567" lvl="1" indent="-248284" algn="l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Change in sender and receiver balances</a:t>
            </a:r>
          </a:p>
          <a:p>
            <a:pPr marL="496567" lvl="1" indent="-248284" algn="l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Ratios of transaction amount to account balances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22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28700" y="7728910"/>
            <a:ext cx="96168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Scaled all numeric values to have the same range (StandardScaler)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82873" y="-1044615"/>
            <a:ext cx="8987532" cy="6796821"/>
          </a:xfrm>
          <a:custGeom>
            <a:avLst/>
            <a:gdLst/>
            <a:ahLst/>
            <a:cxnLst/>
            <a:rect l="l" t="t" r="r" b="b"/>
            <a:pathLst>
              <a:path w="8987532" h="6796821">
                <a:moveTo>
                  <a:pt x="0" y="0"/>
                </a:moveTo>
                <a:lnTo>
                  <a:pt x="8987533" y="0"/>
                </a:lnTo>
                <a:lnTo>
                  <a:pt x="8987533" y="6796822"/>
                </a:lnTo>
                <a:lnTo>
                  <a:pt x="0" y="6796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0197334">
            <a:off x="13432247" y="4998766"/>
            <a:ext cx="5552354" cy="555235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197334">
            <a:off x="10772737" y="-309109"/>
            <a:ext cx="2719679" cy="27196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9055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37410" y="9215715"/>
            <a:ext cx="1968904" cy="385930"/>
          </a:xfrm>
          <a:custGeom>
            <a:avLst/>
            <a:gdLst/>
            <a:ahLst/>
            <a:cxnLst/>
            <a:rect l="l" t="t" r="r" b="b"/>
            <a:pathLst>
              <a:path w="1968904" h="385930">
                <a:moveTo>
                  <a:pt x="0" y="0"/>
                </a:moveTo>
                <a:lnTo>
                  <a:pt x="1968904" y="0"/>
                </a:lnTo>
                <a:lnTo>
                  <a:pt x="1968904" y="385930"/>
                </a:lnTo>
                <a:lnTo>
                  <a:pt x="0" y="385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344971" y="343952"/>
            <a:ext cx="1343413" cy="263326"/>
          </a:xfrm>
          <a:custGeom>
            <a:avLst/>
            <a:gdLst/>
            <a:ahLst/>
            <a:cxnLst/>
            <a:rect l="l" t="t" r="r" b="b"/>
            <a:pathLst>
              <a:path w="1343413" h="263326">
                <a:moveTo>
                  <a:pt x="0" y="0"/>
                </a:moveTo>
                <a:lnTo>
                  <a:pt x="1343412" y="0"/>
                </a:lnTo>
                <a:lnTo>
                  <a:pt x="1343412" y="263325"/>
                </a:lnTo>
                <a:lnTo>
                  <a:pt x="0" y="26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-10197334">
            <a:off x="13879513" y="-352926"/>
            <a:ext cx="1099313" cy="109931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439907" y="702166"/>
            <a:ext cx="2877555" cy="2881156"/>
          </a:xfrm>
          <a:custGeom>
            <a:avLst/>
            <a:gdLst/>
            <a:ahLst/>
            <a:cxnLst/>
            <a:rect l="l" t="t" r="r" b="b"/>
            <a:pathLst>
              <a:path w="2877555" h="2881156">
                <a:moveTo>
                  <a:pt x="0" y="0"/>
                </a:moveTo>
                <a:lnTo>
                  <a:pt x="2877554" y="0"/>
                </a:lnTo>
                <a:lnTo>
                  <a:pt x="2877554" y="2881156"/>
                </a:lnTo>
                <a:lnTo>
                  <a:pt x="0" y="2881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5706630" y="1050730"/>
            <a:ext cx="2186494" cy="218649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7350451">
            <a:off x="10892370" y="8178105"/>
            <a:ext cx="730179" cy="73017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65854" y="2823245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65854" y="3891745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65854" y="4961002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65854" y="6030259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265854" y="7099516"/>
            <a:ext cx="603246" cy="526332"/>
          </a:xfrm>
          <a:custGeom>
            <a:avLst/>
            <a:gdLst/>
            <a:ahLst/>
            <a:cxnLst/>
            <a:rect l="l" t="t" r="r" b="b"/>
            <a:pathLst>
              <a:path w="603246" h="526332">
                <a:moveTo>
                  <a:pt x="0" y="0"/>
                </a:moveTo>
                <a:lnTo>
                  <a:pt x="603246" y="0"/>
                </a:lnTo>
                <a:lnTo>
                  <a:pt x="603246" y="526332"/>
                </a:lnTo>
                <a:lnTo>
                  <a:pt x="0" y="5263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1902435" y="5333002"/>
            <a:ext cx="6357596" cy="4911216"/>
          </a:xfrm>
          <a:custGeom>
            <a:avLst/>
            <a:gdLst/>
            <a:ahLst/>
            <a:cxnLst/>
            <a:rect l="l" t="t" r="r" b="b"/>
            <a:pathLst>
              <a:path w="6357596" h="4911216">
                <a:moveTo>
                  <a:pt x="0" y="0"/>
                </a:moveTo>
                <a:lnTo>
                  <a:pt x="6357596" y="0"/>
                </a:lnTo>
                <a:lnTo>
                  <a:pt x="6357596" y="4911215"/>
                </a:lnTo>
                <a:lnTo>
                  <a:pt x="0" y="49112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67477" y="172502"/>
            <a:ext cx="1180001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HANDLING CLASS IMBALANCE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013" y="2775620"/>
            <a:ext cx="890794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Fraud transactions made up only 0.13% of the entire dataset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1013" y="3844120"/>
            <a:ext cx="952235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Class imbalance can cause models to ignore the rare fraud cases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1013" y="4914536"/>
            <a:ext cx="10701971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Used SMOTE (Synthetic Minority Over-sampling Technique) to generate 25,000 fraud examples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1013" y="5982634"/>
            <a:ext cx="972861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Randomly selected 25,000 non-fraud cases from the majority class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1013" y="7051891"/>
            <a:ext cx="890794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Combined both sets to create a balanced dataset of 50,000 records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1F2E">
                <a:alpha val="100000"/>
              </a:srgbClr>
            </a:gs>
            <a:gs pos="100000">
              <a:srgbClr val="23436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04506" y="653959"/>
            <a:ext cx="11584816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MODEL EVALUATION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-1801879" y="4725635"/>
            <a:ext cx="9224923" cy="6976348"/>
          </a:xfrm>
          <a:custGeom>
            <a:avLst/>
            <a:gdLst/>
            <a:ahLst/>
            <a:cxnLst/>
            <a:rect l="l" t="t" r="r" b="b"/>
            <a:pathLst>
              <a:path w="9224923" h="6976348">
                <a:moveTo>
                  <a:pt x="0" y="6976349"/>
                </a:moveTo>
                <a:lnTo>
                  <a:pt x="9224923" y="6976349"/>
                </a:lnTo>
                <a:lnTo>
                  <a:pt x="9224923" y="0"/>
                </a:lnTo>
                <a:lnTo>
                  <a:pt x="0" y="0"/>
                </a:lnTo>
                <a:lnTo>
                  <a:pt x="0" y="6976349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80125" y="2968851"/>
            <a:ext cx="1097150" cy="862827"/>
            <a:chOff x="0" y="0"/>
            <a:chExt cx="299096" cy="2352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9096" cy="235217"/>
            </a:xfrm>
            <a:custGeom>
              <a:avLst/>
              <a:gdLst/>
              <a:ahLst/>
              <a:cxnLst/>
              <a:rect l="l" t="t" r="r" b="b"/>
              <a:pathLst>
                <a:path w="299096" h="235217">
                  <a:moveTo>
                    <a:pt x="70564" y="0"/>
                  </a:moveTo>
                  <a:lnTo>
                    <a:pt x="228532" y="0"/>
                  </a:lnTo>
                  <a:cubicBezTo>
                    <a:pt x="247246" y="0"/>
                    <a:pt x="265195" y="7434"/>
                    <a:pt x="278428" y="20668"/>
                  </a:cubicBezTo>
                  <a:cubicBezTo>
                    <a:pt x="291661" y="33901"/>
                    <a:pt x="299096" y="51849"/>
                    <a:pt x="299096" y="70564"/>
                  </a:cubicBezTo>
                  <a:lnTo>
                    <a:pt x="299096" y="164653"/>
                  </a:lnTo>
                  <a:cubicBezTo>
                    <a:pt x="299096" y="183367"/>
                    <a:pt x="291661" y="201316"/>
                    <a:pt x="278428" y="214549"/>
                  </a:cubicBezTo>
                  <a:cubicBezTo>
                    <a:pt x="265195" y="227782"/>
                    <a:pt x="247246" y="235217"/>
                    <a:pt x="228532" y="235217"/>
                  </a:cubicBezTo>
                  <a:lnTo>
                    <a:pt x="70564" y="235217"/>
                  </a:lnTo>
                  <a:cubicBezTo>
                    <a:pt x="51849" y="235217"/>
                    <a:pt x="33901" y="227782"/>
                    <a:pt x="20668" y="214549"/>
                  </a:cubicBezTo>
                  <a:cubicBezTo>
                    <a:pt x="7434" y="201316"/>
                    <a:pt x="0" y="183367"/>
                    <a:pt x="0" y="164653"/>
                  </a:cubicBezTo>
                  <a:lnTo>
                    <a:pt x="0" y="70564"/>
                  </a:lnTo>
                  <a:cubicBezTo>
                    <a:pt x="0" y="51849"/>
                    <a:pt x="7434" y="33901"/>
                    <a:pt x="20668" y="20668"/>
                  </a:cubicBezTo>
                  <a:cubicBezTo>
                    <a:pt x="33901" y="7434"/>
                    <a:pt x="51849" y="0"/>
                    <a:pt x="705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9096" cy="273317"/>
            </a:xfrm>
            <a:prstGeom prst="rect">
              <a:avLst/>
            </a:prstGeom>
          </p:spPr>
          <p:txBody>
            <a:bodyPr lIns="49079" tIns="49079" rIns="49079" bIns="4907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5850" y="2891418"/>
            <a:ext cx="5100849" cy="1181872"/>
            <a:chOff x="0" y="0"/>
            <a:chExt cx="1390550" cy="3221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0550" cy="322192"/>
            </a:xfrm>
            <a:custGeom>
              <a:avLst/>
              <a:gdLst/>
              <a:ahLst/>
              <a:cxnLst/>
              <a:rect l="l" t="t" r="r" b="b"/>
              <a:pathLst>
                <a:path w="1390550" h="322192">
                  <a:moveTo>
                    <a:pt x="21249" y="0"/>
                  </a:moveTo>
                  <a:lnTo>
                    <a:pt x="1369301" y="0"/>
                  </a:lnTo>
                  <a:cubicBezTo>
                    <a:pt x="1374936" y="0"/>
                    <a:pt x="1380341" y="2239"/>
                    <a:pt x="1384326" y="6224"/>
                  </a:cubicBezTo>
                  <a:cubicBezTo>
                    <a:pt x="1388311" y="10209"/>
                    <a:pt x="1390550" y="15613"/>
                    <a:pt x="1390550" y="21249"/>
                  </a:cubicBezTo>
                  <a:lnTo>
                    <a:pt x="1390550" y="300943"/>
                  </a:lnTo>
                  <a:cubicBezTo>
                    <a:pt x="1390550" y="312678"/>
                    <a:pt x="1381036" y="322192"/>
                    <a:pt x="1369301" y="322192"/>
                  </a:cubicBezTo>
                  <a:lnTo>
                    <a:pt x="21249" y="322192"/>
                  </a:lnTo>
                  <a:cubicBezTo>
                    <a:pt x="15613" y="322192"/>
                    <a:pt x="10209" y="319953"/>
                    <a:pt x="6224" y="315968"/>
                  </a:cubicBezTo>
                  <a:cubicBezTo>
                    <a:pt x="2239" y="311983"/>
                    <a:pt x="0" y="306579"/>
                    <a:pt x="0" y="300943"/>
                  </a:cubicBezTo>
                  <a:lnTo>
                    <a:pt x="0" y="21249"/>
                  </a:lnTo>
                  <a:cubicBezTo>
                    <a:pt x="0" y="15613"/>
                    <a:pt x="2239" y="10209"/>
                    <a:pt x="6224" y="6224"/>
                  </a:cubicBezTo>
                  <a:cubicBezTo>
                    <a:pt x="10209" y="2239"/>
                    <a:pt x="15613" y="0"/>
                    <a:pt x="212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90550" cy="360292"/>
            </a:xfrm>
            <a:prstGeom prst="rect">
              <a:avLst/>
            </a:prstGeom>
          </p:spPr>
          <p:txBody>
            <a:bodyPr lIns="49079" tIns="49079" rIns="49079" bIns="4907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25850" y="2891418"/>
            <a:ext cx="1097150" cy="862827"/>
            <a:chOff x="0" y="0"/>
            <a:chExt cx="299096" cy="2352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9096" cy="235217"/>
            </a:xfrm>
            <a:custGeom>
              <a:avLst/>
              <a:gdLst/>
              <a:ahLst/>
              <a:cxnLst/>
              <a:rect l="l" t="t" r="r" b="b"/>
              <a:pathLst>
                <a:path w="299096" h="235217">
                  <a:moveTo>
                    <a:pt x="70564" y="0"/>
                  </a:moveTo>
                  <a:lnTo>
                    <a:pt x="228532" y="0"/>
                  </a:lnTo>
                  <a:cubicBezTo>
                    <a:pt x="247246" y="0"/>
                    <a:pt x="265195" y="7434"/>
                    <a:pt x="278428" y="20668"/>
                  </a:cubicBezTo>
                  <a:cubicBezTo>
                    <a:pt x="291661" y="33901"/>
                    <a:pt x="299096" y="51849"/>
                    <a:pt x="299096" y="70564"/>
                  </a:cubicBezTo>
                  <a:lnTo>
                    <a:pt x="299096" y="164653"/>
                  </a:lnTo>
                  <a:cubicBezTo>
                    <a:pt x="299096" y="183367"/>
                    <a:pt x="291661" y="201316"/>
                    <a:pt x="278428" y="214549"/>
                  </a:cubicBezTo>
                  <a:cubicBezTo>
                    <a:pt x="265195" y="227782"/>
                    <a:pt x="247246" y="235217"/>
                    <a:pt x="228532" y="235217"/>
                  </a:cubicBezTo>
                  <a:lnTo>
                    <a:pt x="70564" y="235217"/>
                  </a:lnTo>
                  <a:cubicBezTo>
                    <a:pt x="51849" y="235217"/>
                    <a:pt x="33901" y="227782"/>
                    <a:pt x="20668" y="214549"/>
                  </a:cubicBezTo>
                  <a:cubicBezTo>
                    <a:pt x="7434" y="201316"/>
                    <a:pt x="0" y="183367"/>
                    <a:pt x="0" y="164653"/>
                  </a:cubicBezTo>
                  <a:lnTo>
                    <a:pt x="0" y="70564"/>
                  </a:lnTo>
                  <a:cubicBezTo>
                    <a:pt x="0" y="51849"/>
                    <a:pt x="7434" y="33901"/>
                    <a:pt x="20668" y="20668"/>
                  </a:cubicBezTo>
                  <a:cubicBezTo>
                    <a:pt x="33901" y="7434"/>
                    <a:pt x="51849" y="0"/>
                    <a:pt x="70564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99096" cy="273317"/>
            </a:xfrm>
            <a:prstGeom prst="rect">
              <a:avLst/>
            </a:prstGeom>
          </p:spPr>
          <p:txBody>
            <a:bodyPr lIns="49079" tIns="49079" rIns="49079" bIns="4907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44053" y="2980286"/>
            <a:ext cx="4915822" cy="1004136"/>
            <a:chOff x="0" y="0"/>
            <a:chExt cx="1340109" cy="2737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0109" cy="273739"/>
            </a:xfrm>
            <a:custGeom>
              <a:avLst/>
              <a:gdLst/>
              <a:ahLst/>
              <a:cxnLst/>
              <a:rect l="l" t="t" r="r" b="b"/>
              <a:pathLst>
                <a:path w="1340109" h="273739">
                  <a:moveTo>
                    <a:pt x="12599" y="0"/>
                  </a:moveTo>
                  <a:lnTo>
                    <a:pt x="1327510" y="0"/>
                  </a:lnTo>
                  <a:cubicBezTo>
                    <a:pt x="1334468" y="0"/>
                    <a:pt x="1340109" y="5641"/>
                    <a:pt x="1340109" y="12599"/>
                  </a:cubicBezTo>
                  <a:lnTo>
                    <a:pt x="1340109" y="261140"/>
                  </a:lnTo>
                  <a:cubicBezTo>
                    <a:pt x="1340109" y="268098"/>
                    <a:pt x="1334468" y="273739"/>
                    <a:pt x="1327510" y="273739"/>
                  </a:cubicBezTo>
                  <a:lnTo>
                    <a:pt x="12599" y="273739"/>
                  </a:lnTo>
                  <a:cubicBezTo>
                    <a:pt x="9258" y="273739"/>
                    <a:pt x="6053" y="272412"/>
                    <a:pt x="3690" y="270049"/>
                  </a:cubicBezTo>
                  <a:cubicBezTo>
                    <a:pt x="1327" y="267686"/>
                    <a:pt x="0" y="264481"/>
                    <a:pt x="0" y="261140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40109" cy="3118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80125" y="5309031"/>
            <a:ext cx="1097150" cy="862827"/>
            <a:chOff x="0" y="0"/>
            <a:chExt cx="299096" cy="2352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096" cy="235217"/>
            </a:xfrm>
            <a:custGeom>
              <a:avLst/>
              <a:gdLst/>
              <a:ahLst/>
              <a:cxnLst/>
              <a:rect l="l" t="t" r="r" b="b"/>
              <a:pathLst>
                <a:path w="299096" h="235217">
                  <a:moveTo>
                    <a:pt x="70564" y="0"/>
                  </a:moveTo>
                  <a:lnTo>
                    <a:pt x="228532" y="0"/>
                  </a:lnTo>
                  <a:cubicBezTo>
                    <a:pt x="247246" y="0"/>
                    <a:pt x="265195" y="7434"/>
                    <a:pt x="278428" y="20668"/>
                  </a:cubicBezTo>
                  <a:cubicBezTo>
                    <a:pt x="291661" y="33901"/>
                    <a:pt x="299096" y="51849"/>
                    <a:pt x="299096" y="70564"/>
                  </a:cubicBezTo>
                  <a:lnTo>
                    <a:pt x="299096" y="164653"/>
                  </a:lnTo>
                  <a:cubicBezTo>
                    <a:pt x="299096" y="183367"/>
                    <a:pt x="291661" y="201316"/>
                    <a:pt x="278428" y="214549"/>
                  </a:cubicBezTo>
                  <a:cubicBezTo>
                    <a:pt x="265195" y="227782"/>
                    <a:pt x="247246" y="235217"/>
                    <a:pt x="228532" y="235217"/>
                  </a:cubicBezTo>
                  <a:lnTo>
                    <a:pt x="70564" y="235217"/>
                  </a:lnTo>
                  <a:cubicBezTo>
                    <a:pt x="51849" y="235217"/>
                    <a:pt x="33901" y="227782"/>
                    <a:pt x="20668" y="214549"/>
                  </a:cubicBezTo>
                  <a:cubicBezTo>
                    <a:pt x="7434" y="201316"/>
                    <a:pt x="0" y="183367"/>
                    <a:pt x="0" y="164653"/>
                  </a:cubicBezTo>
                  <a:lnTo>
                    <a:pt x="0" y="70564"/>
                  </a:lnTo>
                  <a:cubicBezTo>
                    <a:pt x="0" y="51849"/>
                    <a:pt x="7434" y="33901"/>
                    <a:pt x="20668" y="20668"/>
                  </a:cubicBezTo>
                  <a:cubicBezTo>
                    <a:pt x="33901" y="7434"/>
                    <a:pt x="51849" y="0"/>
                    <a:pt x="705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99096" cy="273317"/>
            </a:xfrm>
            <a:prstGeom prst="rect">
              <a:avLst/>
            </a:prstGeom>
          </p:spPr>
          <p:txBody>
            <a:bodyPr lIns="49079" tIns="49079" rIns="49079" bIns="4907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80125" y="7425945"/>
            <a:ext cx="1097150" cy="862827"/>
            <a:chOff x="0" y="0"/>
            <a:chExt cx="299096" cy="2352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9096" cy="235217"/>
            </a:xfrm>
            <a:custGeom>
              <a:avLst/>
              <a:gdLst/>
              <a:ahLst/>
              <a:cxnLst/>
              <a:rect l="l" t="t" r="r" b="b"/>
              <a:pathLst>
                <a:path w="299096" h="235217">
                  <a:moveTo>
                    <a:pt x="70564" y="0"/>
                  </a:moveTo>
                  <a:lnTo>
                    <a:pt x="228532" y="0"/>
                  </a:lnTo>
                  <a:cubicBezTo>
                    <a:pt x="247246" y="0"/>
                    <a:pt x="265195" y="7434"/>
                    <a:pt x="278428" y="20668"/>
                  </a:cubicBezTo>
                  <a:cubicBezTo>
                    <a:pt x="291661" y="33901"/>
                    <a:pt x="299096" y="51849"/>
                    <a:pt x="299096" y="70564"/>
                  </a:cubicBezTo>
                  <a:lnTo>
                    <a:pt x="299096" y="164653"/>
                  </a:lnTo>
                  <a:cubicBezTo>
                    <a:pt x="299096" y="183367"/>
                    <a:pt x="291661" y="201316"/>
                    <a:pt x="278428" y="214549"/>
                  </a:cubicBezTo>
                  <a:cubicBezTo>
                    <a:pt x="265195" y="227782"/>
                    <a:pt x="247246" y="235217"/>
                    <a:pt x="228532" y="235217"/>
                  </a:cubicBezTo>
                  <a:lnTo>
                    <a:pt x="70564" y="235217"/>
                  </a:lnTo>
                  <a:cubicBezTo>
                    <a:pt x="51849" y="235217"/>
                    <a:pt x="33901" y="227782"/>
                    <a:pt x="20668" y="214549"/>
                  </a:cubicBezTo>
                  <a:cubicBezTo>
                    <a:pt x="7434" y="201316"/>
                    <a:pt x="0" y="183367"/>
                    <a:pt x="0" y="164653"/>
                  </a:cubicBezTo>
                  <a:lnTo>
                    <a:pt x="0" y="70564"/>
                  </a:lnTo>
                  <a:cubicBezTo>
                    <a:pt x="0" y="51849"/>
                    <a:pt x="7434" y="33901"/>
                    <a:pt x="20668" y="20668"/>
                  </a:cubicBezTo>
                  <a:cubicBezTo>
                    <a:pt x="33901" y="7434"/>
                    <a:pt x="51849" y="0"/>
                    <a:pt x="7056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99096" cy="273317"/>
            </a:xfrm>
            <a:prstGeom prst="rect">
              <a:avLst/>
            </a:prstGeom>
          </p:spPr>
          <p:txBody>
            <a:bodyPr lIns="49079" tIns="49079" rIns="49079" bIns="4907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125850" y="5309031"/>
            <a:ext cx="5100849" cy="1181872"/>
            <a:chOff x="0" y="0"/>
            <a:chExt cx="1390550" cy="32219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90550" cy="322192"/>
            </a:xfrm>
            <a:custGeom>
              <a:avLst/>
              <a:gdLst/>
              <a:ahLst/>
              <a:cxnLst/>
              <a:rect l="l" t="t" r="r" b="b"/>
              <a:pathLst>
                <a:path w="1390550" h="322192">
                  <a:moveTo>
                    <a:pt x="21249" y="0"/>
                  </a:moveTo>
                  <a:lnTo>
                    <a:pt x="1369301" y="0"/>
                  </a:lnTo>
                  <a:cubicBezTo>
                    <a:pt x="1374936" y="0"/>
                    <a:pt x="1380341" y="2239"/>
                    <a:pt x="1384326" y="6224"/>
                  </a:cubicBezTo>
                  <a:cubicBezTo>
                    <a:pt x="1388311" y="10209"/>
                    <a:pt x="1390550" y="15613"/>
                    <a:pt x="1390550" y="21249"/>
                  </a:cubicBezTo>
                  <a:lnTo>
                    <a:pt x="1390550" y="300943"/>
                  </a:lnTo>
                  <a:cubicBezTo>
                    <a:pt x="1390550" y="312678"/>
                    <a:pt x="1381036" y="322192"/>
                    <a:pt x="1369301" y="322192"/>
                  </a:cubicBezTo>
                  <a:lnTo>
                    <a:pt x="21249" y="322192"/>
                  </a:lnTo>
                  <a:cubicBezTo>
                    <a:pt x="15613" y="322192"/>
                    <a:pt x="10209" y="319953"/>
                    <a:pt x="6224" y="315968"/>
                  </a:cubicBezTo>
                  <a:cubicBezTo>
                    <a:pt x="2239" y="311983"/>
                    <a:pt x="0" y="306579"/>
                    <a:pt x="0" y="300943"/>
                  </a:cubicBezTo>
                  <a:lnTo>
                    <a:pt x="0" y="21249"/>
                  </a:lnTo>
                  <a:cubicBezTo>
                    <a:pt x="0" y="15613"/>
                    <a:pt x="2239" y="10209"/>
                    <a:pt x="6224" y="6224"/>
                  </a:cubicBezTo>
                  <a:cubicBezTo>
                    <a:pt x="10209" y="2239"/>
                    <a:pt x="15613" y="0"/>
                    <a:pt x="212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390550" cy="360292"/>
            </a:xfrm>
            <a:prstGeom prst="rect">
              <a:avLst/>
            </a:prstGeom>
          </p:spPr>
          <p:txBody>
            <a:bodyPr lIns="49079" tIns="49079" rIns="49079" bIns="4907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25850" y="5333656"/>
            <a:ext cx="1097150" cy="862827"/>
            <a:chOff x="0" y="0"/>
            <a:chExt cx="299096" cy="23521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99096" cy="235217"/>
            </a:xfrm>
            <a:custGeom>
              <a:avLst/>
              <a:gdLst/>
              <a:ahLst/>
              <a:cxnLst/>
              <a:rect l="l" t="t" r="r" b="b"/>
              <a:pathLst>
                <a:path w="299096" h="235217">
                  <a:moveTo>
                    <a:pt x="70564" y="0"/>
                  </a:moveTo>
                  <a:lnTo>
                    <a:pt x="228532" y="0"/>
                  </a:lnTo>
                  <a:cubicBezTo>
                    <a:pt x="247246" y="0"/>
                    <a:pt x="265195" y="7434"/>
                    <a:pt x="278428" y="20668"/>
                  </a:cubicBezTo>
                  <a:cubicBezTo>
                    <a:pt x="291661" y="33901"/>
                    <a:pt x="299096" y="51849"/>
                    <a:pt x="299096" y="70564"/>
                  </a:cubicBezTo>
                  <a:lnTo>
                    <a:pt x="299096" y="164653"/>
                  </a:lnTo>
                  <a:cubicBezTo>
                    <a:pt x="299096" y="183367"/>
                    <a:pt x="291661" y="201316"/>
                    <a:pt x="278428" y="214549"/>
                  </a:cubicBezTo>
                  <a:cubicBezTo>
                    <a:pt x="265195" y="227782"/>
                    <a:pt x="247246" y="235217"/>
                    <a:pt x="228532" y="235217"/>
                  </a:cubicBezTo>
                  <a:lnTo>
                    <a:pt x="70564" y="235217"/>
                  </a:lnTo>
                  <a:cubicBezTo>
                    <a:pt x="51849" y="235217"/>
                    <a:pt x="33901" y="227782"/>
                    <a:pt x="20668" y="214549"/>
                  </a:cubicBezTo>
                  <a:cubicBezTo>
                    <a:pt x="7434" y="201316"/>
                    <a:pt x="0" y="183367"/>
                    <a:pt x="0" y="164653"/>
                  </a:cubicBezTo>
                  <a:lnTo>
                    <a:pt x="0" y="70564"/>
                  </a:lnTo>
                  <a:cubicBezTo>
                    <a:pt x="0" y="51849"/>
                    <a:pt x="7434" y="33901"/>
                    <a:pt x="20668" y="20668"/>
                  </a:cubicBezTo>
                  <a:cubicBezTo>
                    <a:pt x="33901" y="7434"/>
                    <a:pt x="51849" y="0"/>
                    <a:pt x="70564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99096" cy="273317"/>
            </a:xfrm>
            <a:prstGeom prst="rect">
              <a:avLst/>
            </a:prstGeom>
          </p:spPr>
          <p:txBody>
            <a:bodyPr lIns="49079" tIns="49079" rIns="49079" bIns="4907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218364" y="5397899"/>
            <a:ext cx="4915822" cy="1004136"/>
            <a:chOff x="0" y="0"/>
            <a:chExt cx="1340109" cy="27373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40109" cy="273739"/>
            </a:xfrm>
            <a:custGeom>
              <a:avLst/>
              <a:gdLst/>
              <a:ahLst/>
              <a:cxnLst/>
              <a:rect l="l" t="t" r="r" b="b"/>
              <a:pathLst>
                <a:path w="1340109" h="273739">
                  <a:moveTo>
                    <a:pt x="12599" y="0"/>
                  </a:moveTo>
                  <a:lnTo>
                    <a:pt x="1327510" y="0"/>
                  </a:lnTo>
                  <a:cubicBezTo>
                    <a:pt x="1334468" y="0"/>
                    <a:pt x="1340109" y="5641"/>
                    <a:pt x="1340109" y="12599"/>
                  </a:cubicBezTo>
                  <a:lnTo>
                    <a:pt x="1340109" y="261140"/>
                  </a:lnTo>
                  <a:cubicBezTo>
                    <a:pt x="1340109" y="268098"/>
                    <a:pt x="1334468" y="273739"/>
                    <a:pt x="1327510" y="273739"/>
                  </a:cubicBezTo>
                  <a:lnTo>
                    <a:pt x="12599" y="273739"/>
                  </a:lnTo>
                  <a:cubicBezTo>
                    <a:pt x="9258" y="273739"/>
                    <a:pt x="6053" y="272412"/>
                    <a:pt x="3690" y="270049"/>
                  </a:cubicBezTo>
                  <a:cubicBezTo>
                    <a:pt x="1327" y="267686"/>
                    <a:pt x="0" y="264481"/>
                    <a:pt x="0" y="261140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340109" cy="3118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244053" y="7489688"/>
            <a:ext cx="5100849" cy="1181872"/>
            <a:chOff x="0" y="0"/>
            <a:chExt cx="1390550" cy="32219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90550" cy="322192"/>
            </a:xfrm>
            <a:custGeom>
              <a:avLst/>
              <a:gdLst/>
              <a:ahLst/>
              <a:cxnLst/>
              <a:rect l="l" t="t" r="r" b="b"/>
              <a:pathLst>
                <a:path w="1390550" h="322192">
                  <a:moveTo>
                    <a:pt x="21249" y="0"/>
                  </a:moveTo>
                  <a:lnTo>
                    <a:pt x="1369301" y="0"/>
                  </a:lnTo>
                  <a:cubicBezTo>
                    <a:pt x="1374936" y="0"/>
                    <a:pt x="1380341" y="2239"/>
                    <a:pt x="1384326" y="6224"/>
                  </a:cubicBezTo>
                  <a:cubicBezTo>
                    <a:pt x="1388311" y="10209"/>
                    <a:pt x="1390550" y="15613"/>
                    <a:pt x="1390550" y="21249"/>
                  </a:cubicBezTo>
                  <a:lnTo>
                    <a:pt x="1390550" y="300943"/>
                  </a:lnTo>
                  <a:cubicBezTo>
                    <a:pt x="1390550" y="312678"/>
                    <a:pt x="1381036" y="322192"/>
                    <a:pt x="1369301" y="322192"/>
                  </a:cubicBezTo>
                  <a:lnTo>
                    <a:pt x="21249" y="322192"/>
                  </a:lnTo>
                  <a:cubicBezTo>
                    <a:pt x="15613" y="322192"/>
                    <a:pt x="10209" y="319953"/>
                    <a:pt x="6224" y="315968"/>
                  </a:cubicBezTo>
                  <a:cubicBezTo>
                    <a:pt x="2239" y="311983"/>
                    <a:pt x="0" y="306579"/>
                    <a:pt x="0" y="300943"/>
                  </a:cubicBezTo>
                  <a:lnTo>
                    <a:pt x="0" y="21249"/>
                  </a:lnTo>
                  <a:cubicBezTo>
                    <a:pt x="0" y="15613"/>
                    <a:pt x="2239" y="10209"/>
                    <a:pt x="6224" y="6224"/>
                  </a:cubicBezTo>
                  <a:cubicBezTo>
                    <a:pt x="10209" y="2239"/>
                    <a:pt x="15613" y="0"/>
                    <a:pt x="212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6CFFE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390550" cy="360292"/>
            </a:xfrm>
            <a:prstGeom prst="rect">
              <a:avLst/>
            </a:prstGeom>
          </p:spPr>
          <p:txBody>
            <a:bodyPr lIns="49079" tIns="49079" rIns="49079" bIns="4907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222901" y="7456849"/>
            <a:ext cx="1097150" cy="862827"/>
            <a:chOff x="0" y="0"/>
            <a:chExt cx="299096" cy="23521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99096" cy="235217"/>
            </a:xfrm>
            <a:custGeom>
              <a:avLst/>
              <a:gdLst/>
              <a:ahLst/>
              <a:cxnLst/>
              <a:rect l="l" t="t" r="r" b="b"/>
              <a:pathLst>
                <a:path w="299096" h="235217">
                  <a:moveTo>
                    <a:pt x="70564" y="0"/>
                  </a:moveTo>
                  <a:lnTo>
                    <a:pt x="228532" y="0"/>
                  </a:lnTo>
                  <a:cubicBezTo>
                    <a:pt x="247246" y="0"/>
                    <a:pt x="265195" y="7434"/>
                    <a:pt x="278428" y="20668"/>
                  </a:cubicBezTo>
                  <a:cubicBezTo>
                    <a:pt x="291661" y="33901"/>
                    <a:pt x="299096" y="51849"/>
                    <a:pt x="299096" y="70564"/>
                  </a:cubicBezTo>
                  <a:lnTo>
                    <a:pt x="299096" y="164653"/>
                  </a:lnTo>
                  <a:cubicBezTo>
                    <a:pt x="299096" y="183367"/>
                    <a:pt x="291661" y="201316"/>
                    <a:pt x="278428" y="214549"/>
                  </a:cubicBezTo>
                  <a:cubicBezTo>
                    <a:pt x="265195" y="227782"/>
                    <a:pt x="247246" y="235217"/>
                    <a:pt x="228532" y="235217"/>
                  </a:cubicBezTo>
                  <a:lnTo>
                    <a:pt x="70564" y="235217"/>
                  </a:lnTo>
                  <a:cubicBezTo>
                    <a:pt x="51849" y="235217"/>
                    <a:pt x="33901" y="227782"/>
                    <a:pt x="20668" y="214549"/>
                  </a:cubicBezTo>
                  <a:cubicBezTo>
                    <a:pt x="7434" y="201316"/>
                    <a:pt x="0" y="183367"/>
                    <a:pt x="0" y="164653"/>
                  </a:cubicBezTo>
                  <a:lnTo>
                    <a:pt x="0" y="70564"/>
                  </a:lnTo>
                  <a:cubicBezTo>
                    <a:pt x="0" y="51849"/>
                    <a:pt x="7434" y="33901"/>
                    <a:pt x="20668" y="20668"/>
                  </a:cubicBezTo>
                  <a:cubicBezTo>
                    <a:pt x="33901" y="7434"/>
                    <a:pt x="51849" y="0"/>
                    <a:pt x="70564" y="0"/>
                  </a:cubicBezTo>
                  <a:close/>
                </a:path>
              </a:pathLst>
            </a:custGeom>
            <a:solidFill>
              <a:srgbClr val="6CFF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99096" cy="273317"/>
            </a:xfrm>
            <a:prstGeom prst="rect">
              <a:avLst/>
            </a:prstGeom>
          </p:spPr>
          <p:txBody>
            <a:bodyPr lIns="49079" tIns="49079" rIns="49079" bIns="49079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336566" y="7578556"/>
            <a:ext cx="4915822" cy="1004136"/>
            <a:chOff x="0" y="0"/>
            <a:chExt cx="1340109" cy="27373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40109" cy="273739"/>
            </a:xfrm>
            <a:custGeom>
              <a:avLst/>
              <a:gdLst/>
              <a:ahLst/>
              <a:cxnLst/>
              <a:rect l="l" t="t" r="r" b="b"/>
              <a:pathLst>
                <a:path w="1340109" h="273739">
                  <a:moveTo>
                    <a:pt x="12599" y="0"/>
                  </a:moveTo>
                  <a:lnTo>
                    <a:pt x="1327510" y="0"/>
                  </a:lnTo>
                  <a:cubicBezTo>
                    <a:pt x="1334468" y="0"/>
                    <a:pt x="1340109" y="5641"/>
                    <a:pt x="1340109" y="12599"/>
                  </a:cubicBezTo>
                  <a:lnTo>
                    <a:pt x="1340109" y="261140"/>
                  </a:lnTo>
                  <a:cubicBezTo>
                    <a:pt x="1340109" y="268098"/>
                    <a:pt x="1334468" y="273739"/>
                    <a:pt x="1327510" y="273739"/>
                  </a:cubicBezTo>
                  <a:lnTo>
                    <a:pt x="12599" y="273739"/>
                  </a:lnTo>
                  <a:cubicBezTo>
                    <a:pt x="9258" y="273739"/>
                    <a:pt x="6053" y="272412"/>
                    <a:pt x="3690" y="270049"/>
                  </a:cubicBezTo>
                  <a:cubicBezTo>
                    <a:pt x="1327" y="267686"/>
                    <a:pt x="0" y="264481"/>
                    <a:pt x="0" y="261140"/>
                  </a:cubicBezTo>
                  <a:lnTo>
                    <a:pt x="0" y="12599"/>
                  </a:lnTo>
                  <a:cubicBezTo>
                    <a:pt x="0" y="5641"/>
                    <a:pt x="5641" y="0"/>
                    <a:pt x="125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51F2E">
                    <a:alpha val="100000"/>
                  </a:srgbClr>
                </a:gs>
                <a:gs pos="100000">
                  <a:srgbClr val="23436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340109" cy="31183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-3449548">
            <a:off x="15081257" y="6630164"/>
            <a:ext cx="5125357" cy="512535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 rot="5400000">
            <a:off x="15745224" y="6645393"/>
            <a:ext cx="2728444" cy="534809"/>
          </a:xfrm>
          <a:custGeom>
            <a:avLst/>
            <a:gdLst/>
            <a:ahLst/>
            <a:cxnLst/>
            <a:rect l="l" t="t" r="r" b="b"/>
            <a:pathLst>
              <a:path w="2728444" h="534809">
                <a:moveTo>
                  <a:pt x="0" y="0"/>
                </a:moveTo>
                <a:lnTo>
                  <a:pt x="2728444" y="0"/>
                </a:lnTo>
                <a:lnTo>
                  <a:pt x="2728444" y="534809"/>
                </a:lnTo>
                <a:lnTo>
                  <a:pt x="0" y="534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4" name="Group 44"/>
          <p:cNvGrpSpPr/>
          <p:nvPr/>
        </p:nvGrpSpPr>
        <p:grpSpPr>
          <a:xfrm rot="-3449548">
            <a:off x="13967074" y="-1818411"/>
            <a:ext cx="4597708" cy="4597708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7291076" y="480443"/>
            <a:ext cx="1759916" cy="344966"/>
          </a:xfrm>
          <a:custGeom>
            <a:avLst/>
            <a:gdLst/>
            <a:ahLst/>
            <a:cxnLst/>
            <a:rect l="l" t="t" r="r" b="b"/>
            <a:pathLst>
              <a:path w="1759916" h="344966">
                <a:moveTo>
                  <a:pt x="0" y="0"/>
                </a:moveTo>
                <a:lnTo>
                  <a:pt x="1759916" y="0"/>
                </a:lnTo>
                <a:lnTo>
                  <a:pt x="1759916" y="344966"/>
                </a:lnTo>
                <a:lnTo>
                  <a:pt x="0" y="34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5754" b="-1797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 rot="-3449548">
            <a:off x="17130454" y="2850608"/>
            <a:ext cx="1099313" cy="109931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8707676">
            <a:off x="12542172" y="225581"/>
            <a:ext cx="1099313" cy="1099313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7350451">
            <a:off x="15590909" y="4679396"/>
            <a:ext cx="730179" cy="730179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23875" cap="sq">
              <a:gradFill>
                <a:gsLst>
                  <a:gs pos="0">
                    <a:srgbClr val="051F2E">
                      <a:alpha val="100000"/>
                    </a:srgbClr>
                  </a:gs>
                  <a:gs pos="100000">
                    <a:srgbClr val="234360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709156" y="3096939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8" y="0"/>
                </a:lnTo>
                <a:lnTo>
                  <a:pt x="639088" y="557604"/>
                </a:lnTo>
                <a:lnTo>
                  <a:pt x="0" y="55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709156" y="5461643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8" y="0"/>
                </a:lnTo>
                <a:lnTo>
                  <a:pt x="639088" y="557603"/>
                </a:lnTo>
                <a:lnTo>
                  <a:pt x="0" y="5576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59"/>
          <p:cNvSpPr/>
          <p:nvPr/>
        </p:nvSpPr>
        <p:spPr>
          <a:xfrm>
            <a:off x="709156" y="7578556"/>
            <a:ext cx="639087" cy="557604"/>
          </a:xfrm>
          <a:custGeom>
            <a:avLst/>
            <a:gdLst/>
            <a:ahLst/>
            <a:cxnLst/>
            <a:rect l="l" t="t" r="r" b="b"/>
            <a:pathLst>
              <a:path w="639087" h="557604">
                <a:moveTo>
                  <a:pt x="0" y="0"/>
                </a:moveTo>
                <a:lnTo>
                  <a:pt x="639088" y="0"/>
                </a:lnTo>
                <a:lnTo>
                  <a:pt x="639088" y="557604"/>
                </a:lnTo>
                <a:lnTo>
                  <a:pt x="0" y="55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7423044" y="3831678"/>
            <a:ext cx="10747990" cy="3989403"/>
          </a:xfrm>
          <a:custGeom>
            <a:avLst/>
            <a:gdLst/>
            <a:ahLst/>
            <a:cxnLst/>
            <a:rect l="l" t="t" r="r" b="b"/>
            <a:pathLst>
              <a:path w="10747990" h="3989403">
                <a:moveTo>
                  <a:pt x="0" y="0"/>
                </a:moveTo>
                <a:lnTo>
                  <a:pt x="10747990" y="0"/>
                </a:lnTo>
                <a:lnTo>
                  <a:pt x="10747990" y="3989403"/>
                </a:lnTo>
                <a:lnTo>
                  <a:pt x="0" y="3989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86" r="-62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TextBox 61"/>
          <p:cNvSpPr txBox="1"/>
          <p:nvPr/>
        </p:nvSpPr>
        <p:spPr>
          <a:xfrm>
            <a:off x="2426760" y="3108652"/>
            <a:ext cx="4499030" cy="76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2"/>
              </a:lnSpc>
            </a:pPr>
            <a:r>
              <a:rPr lang="en-US" sz="2705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LOGISTIC REGRESSION: ROC-AUC 0.9803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452449" y="5526300"/>
            <a:ext cx="4499030" cy="76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2"/>
              </a:lnSpc>
            </a:pPr>
            <a:r>
              <a:rPr lang="en-US" sz="2705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RANDOM FOREST: ROC-AUC 0.9881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547910" y="7706958"/>
            <a:ext cx="4499030" cy="76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2"/>
              </a:lnSpc>
            </a:pPr>
            <a:r>
              <a:rPr lang="en-US" sz="2705" b="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XGBOOST: ROC-AUC 0.9958, ACCURACY 96.6%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828</Words>
  <Application>Microsoft Macintosh PowerPoint</Application>
  <PresentationFormat>Custom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Barlow Condensed Bold</vt:lpstr>
      <vt:lpstr>Arial</vt:lpstr>
      <vt:lpstr>Calibri</vt:lpstr>
      <vt:lpstr>Canva Sans Bold</vt:lpstr>
      <vt:lpstr>Prompt</vt:lpstr>
      <vt:lpstr>Canva Sans</vt:lpstr>
      <vt:lpstr>Prompt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online payments: AI-based fraud detection for e-commerce platforms</dc:title>
  <cp:lastModifiedBy>Anurag Rathore</cp:lastModifiedBy>
  <cp:revision>4</cp:revision>
  <dcterms:created xsi:type="dcterms:W3CDTF">2006-08-16T00:00:00Z</dcterms:created>
  <dcterms:modified xsi:type="dcterms:W3CDTF">2025-08-10T15:57:25Z</dcterms:modified>
  <dc:identifier>DAGvDOOXg_8</dc:identifier>
</cp:coreProperties>
</file>